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authors.xml" ContentType="application/vnd.ms-powerpoint.authors+xml"/>
  <Override PartName="/ppt/theme/theme8.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7" r:id="rId1"/>
    <p:sldMasterId id="2147483730" r:id="rId2"/>
    <p:sldMasterId id="2147483674" r:id="rId3"/>
    <p:sldMasterId id="2147483687" r:id="rId4"/>
    <p:sldMasterId id="2147483700" r:id="rId5"/>
    <p:sldMasterId id="2147483713" r:id="rId6"/>
    <p:sldMasterId id="2147483648" r:id="rId7"/>
  </p:sldMasterIdLst>
  <p:notesMasterIdLst>
    <p:notesMasterId r:id="rId37"/>
  </p:notesMasterIdLst>
  <p:sldIdLst>
    <p:sldId id="256" r:id="rId8"/>
    <p:sldId id="257" r:id="rId9"/>
    <p:sldId id="258" r:id="rId10"/>
    <p:sldId id="259" r:id="rId11"/>
    <p:sldId id="265" r:id="rId12"/>
    <p:sldId id="261" r:id="rId13"/>
    <p:sldId id="262" r:id="rId14"/>
    <p:sldId id="263" r:id="rId15"/>
    <p:sldId id="264" r:id="rId16"/>
    <p:sldId id="260" r:id="rId17"/>
    <p:sldId id="266" r:id="rId18"/>
    <p:sldId id="267" r:id="rId19"/>
    <p:sldId id="288" r:id="rId20"/>
    <p:sldId id="287" r:id="rId21"/>
    <p:sldId id="286" r:id="rId22"/>
    <p:sldId id="285" r:id="rId23"/>
    <p:sldId id="284" r:id="rId24"/>
    <p:sldId id="283" r:id="rId25"/>
    <p:sldId id="282" r:id="rId26"/>
    <p:sldId id="281" r:id="rId27"/>
    <p:sldId id="274" r:id="rId28"/>
    <p:sldId id="275" r:id="rId29"/>
    <p:sldId id="269" r:id="rId30"/>
    <p:sldId id="276" r:id="rId31"/>
    <p:sldId id="280" r:id="rId32"/>
    <p:sldId id="278" r:id="rId33"/>
    <p:sldId id="289" r:id="rId34"/>
    <p:sldId id="279"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097E06-0208-48E5-AD43-7FA5A980D886}" name="J R Fergusson" initials="JF" userId="S::jf334@cam.ac.uk::8d78093f-4ce6-4521-8863-d013b98193d8" providerId="AD"/>
  <p188:author id="{0C02BF3E-034C-2F44-C175-5F3A9BF19E51}" name="Miren Radia" initials="MR" userId="S::mr618@cam.ac.uk::b84c9045-e915-4a01-b3b9-24a5ad856f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AD6F43-4460-D442-A026-E3D353DA5703}" v="15" dt="2023-10-12T05:59:39.041"/>
    <p1510:client id="{5FDF5408-CE42-AD45-9D95-626BA97D38C1}" v="1" dt="2023-10-11T21:55:40.339"/>
    <p1510:client id="{E27E5B0A-706C-4246-95A6-E7328194982F}" v="113" dt="2023-10-12T12:39:25.6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5" d="100"/>
          <a:sy n="105" d="100"/>
        </p:scale>
        <p:origin x="7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5/10/relationships/revisionInfo" Target="revisionInfo.xml"/><Relationship Id="rId47" Type="http://schemas.openxmlformats.org/officeDocument/2006/relationships/customXml" Target="../customXml/item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45" Type="http://schemas.openxmlformats.org/officeDocument/2006/relationships/customXml" Target="../customXml/item2.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8/10/relationships/authors" Target="author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46" Type="http://schemas.openxmlformats.org/officeDocument/2006/relationships/customXml" Target="../customXml/item3.xml"/><Relationship Id="rId20" Type="http://schemas.openxmlformats.org/officeDocument/2006/relationships/slide" Target="slides/slide13.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88"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GB" sz="2000" b="0" strike="noStrike" spc="-1">
                <a:solidFill>
                  <a:srgbClr val="000000"/>
                </a:solidFill>
                <a:latin typeface="Arial"/>
              </a:rPr>
              <a:t>Click to edit the notes' format</a:t>
            </a:r>
          </a:p>
        </p:txBody>
      </p:sp>
      <p:sp>
        <p:nvSpPr>
          <p:cNvPr id="89"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GB" sz="1400" b="0" strike="noStrike" spc="-1">
                <a:solidFill>
                  <a:srgbClr val="000000"/>
                </a:solidFill>
                <a:latin typeface="Times New Roman"/>
              </a:rPr>
              <a:t>&lt;header&gt;</a:t>
            </a:r>
          </a:p>
        </p:txBody>
      </p:sp>
      <p:sp>
        <p:nvSpPr>
          <p:cNvPr id="90" name="PlaceHolder 4"/>
          <p:cNvSpPr>
            <a:spLocks noGrp="1"/>
          </p:cNvSpPr>
          <p:nvPr>
            <p:ph type="dt" idx="3"/>
          </p:nvPr>
        </p:nvSpPr>
        <p:spPr>
          <a:xfrm>
            <a:off x="4278960" y="0"/>
            <a:ext cx="3280680" cy="534240"/>
          </a:xfrm>
          <a:prstGeom prst="rect">
            <a:avLst/>
          </a:prstGeom>
          <a:noFill/>
          <a:ln w="0">
            <a:noFill/>
          </a:ln>
        </p:spPr>
        <p:txBody>
          <a:bodyPr lIns="0" tIns="0" rIns="0" bIns="0" anchor="t">
            <a:noAutofit/>
          </a:bodyPr>
          <a:lstStyle>
            <a:lvl1pPr indent="0" algn="r">
              <a:buNone/>
              <a:defRPr lang="en-GB" sz="1400" b="0" strike="noStrike" spc="-1">
                <a:solidFill>
                  <a:srgbClr val="000000"/>
                </a:solidFill>
                <a:latin typeface="Times New Roman"/>
              </a:defRPr>
            </a:lvl1pPr>
          </a:lstStyle>
          <a:p>
            <a:pPr indent="0" algn="r">
              <a:buNone/>
            </a:pPr>
            <a:r>
              <a:rPr lang="en-GB" sz="1400" b="0" strike="noStrike" spc="-1">
                <a:solidFill>
                  <a:srgbClr val="000000"/>
                </a:solidFill>
                <a:latin typeface="Times New Roman"/>
              </a:rPr>
              <a:t>&lt;date/time&gt;</a:t>
            </a:r>
          </a:p>
        </p:txBody>
      </p:sp>
      <p:sp>
        <p:nvSpPr>
          <p:cNvPr id="91" name="PlaceHolder 5"/>
          <p:cNvSpPr>
            <a:spLocks noGrp="1"/>
          </p:cNvSpPr>
          <p:nvPr>
            <p:ph type="ftr" idx="4"/>
          </p:nvPr>
        </p:nvSpPr>
        <p:spPr>
          <a:xfrm>
            <a:off x="0" y="10157400"/>
            <a:ext cx="3280680" cy="534240"/>
          </a:xfrm>
          <a:prstGeom prst="rect">
            <a:avLst/>
          </a:prstGeom>
          <a:noFill/>
          <a:ln w="0">
            <a:noFill/>
          </a:ln>
        </p:spPr>
        <p:txBody>
          <a:bodyPr lIns="0" tIns="0" rIns="0" bIns="0" anchor="b">
            <a:noAutofit/>
          </a:bodyPr>
          <a:lstStyle>
            <a:lvl1pPr indent="0">
              <a:buNone/>
              <a:defRPr lang="en-GB" sz="1400" b="0" strike="noStrike" spc="-1">
                <a:solidFill>
                  <a:srgbClr val="000000"/>
                </a:solidFill>
                <a:latin typeface="Times New Roman"/>
              </a:defRPr>
            </a:lvl1pPr>
          </a:lstStyle>
          <a:p>
            <a:pPr indent="0">
              <a:buNone/>
            </a:pPr>
            <a:r>
              <a:rPr lang="en-GB" sz="1400" b="0" strike="noStrike" spc="-1">
                <a:solidFill>
                  <a:srgbClr val="000000"/>
                </a:solidFill>
                <a:latin typeface="Times New Roman"/>
              </a:rPr>
              <a:t>&lt;footer&gt;</a:t>
            </a:r>
          </a:p>
        </p:txBody>
      </p:sp>
      <p:sp>
        <p:nvSpPr>
          <p:cNvPr id="92" name="PlaceHolder 6"/>
          <p:cNvSpPr>
            <a:spLocks noGrp="1"/>
          </p:cNvSpPr>
          <p:nvPr>
            <p:ph type="sldNum" idx="5"/>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DA722E9E-9463-4633-8825-3F57EDAEA785}" type="slidenum">
              <a:rPr lang="en-GB" sz="1400" b="0" strike="noStrike" spc="-1">
                <a:solidFill>
                  <a:srgbClr val="000000"/>
                </a:solidFill>
                <a:latin typeface="Times New Roman"/>
              </a:rPr>
              <a:t>‹#›</a:t>
            </a:fld>
            <a:endParaRPr lang="en-GB"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laceHolder 1"/>
          <p:cNvSpPr>
            <a:spLocks noGrp="1" noRot="1" noChangeAspect="1"/>
          </p:cNvSpPr>
          <p:nvPr>
            <p:ph type="sldImg"/>
          </p:nvPr>
        </p:nvSpPr>
        <p:spPr>
          <a:xfrm>
            <a:off x="685800" y="1143000"/>
            <a:ext cx="5486400" cy="3086100"/>
          </a:xfrm>
          <a:prstGeom prst="rect">
            <a:avLst/>
          </a:prstGeom>
          <a:ln w="0">
            <a:noFill/>
          </a:ln>
        </p:spPr>
      </p:sp>
      <p:sp>
        <p:nvSpPr>
          <p:cNvPr id="109"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6000" indent="0">
              <a:lnSpc>
                <a:spcPct val="100000"/>
              </a:lnSpc>
              <a:buNone/>
              <a:tabLst>
                <a:tab pos="0" algn="l"/>
              </a:tabLst>
            </a:pPr>
            <a:endParaRPr lang="en-GB" sz="2000" b="0" strike="noStrike" spc="-1" dirty="0">
              <a:solidFill>
                <a:srgbClr val="000000"/>
              </a:solidFill>
              <a:latin typeface="Arial"/>
            </a:endParaRPr>
          </a:p>
        </p:txBody>
      </p:sp>
      <p:sp>
        <p:nvSpPr>
          <p:cNvPr id="110" name="PlaceHolder 3"/>
          <p:cNvSpPr>
            <a:spLocks noGrp="1"/>
          </p:cNvSpPr>
          <p:nvPr>
            <p:ph type="sldNum" idx="6"/>
          </p:nvPr>
        </p:nvSpPr>
        <p:spPr>
          <a:xfrm>
            <a:off x="3884760" y="8685360"/>
            <a:ext cx="2971080" cy="45792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pPr indent="0" algn="r">
              <a:lnSpc>
                <a:spcPct val="100000"/>
              </a:lnSpc>
              <a:buNone/>
              <a:tabLst>
                <a:tab pos="0" algn="l"/>
              </a:tabLst>
            </a:pPr>
            <a:fld id="{1477BF76-F8D0-4BC8-946D-3E3FFEBEF154}" type="slidenum">
              <a:rPr lang="en-US" sz="1200" b="0" strike="noStrike" spc="-1">
                <a:solidFill>
                  <a:srgbClr val="000000"/>
                </a:solidFill>
                <a:latin typeface="Times New Roman"/>
              </a:rPr>
              <a:t>2</a:t>
            </a:fld>
            <a:endParaRPr lang="en-GB" sz="12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4EC43B-25F6-8445-A0E4-EF1DAC1EB9F4}" type="slidenum">
              <a:rPr lang="en-US" smtClean="0"/>
              <a:t>15</a:t>
            </a:fld>
            <a:endParaRPr lang="en-US" dirty="0"/>
          </a:p>
        </p:txBody>
      </p:sp>
    </p:spTree>
    <p:extLst>
      <p:ext uri="{BB962C8B-B14F-4D97-AF65-F5344CB8AC3E}">
        <p14:creationId xmlns:p14="http://schemas.microsoft.com/office/powerpoint/2010/main" val="1812751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GB" dirty="0"/>
              <a:t>Prompt – presenters to share ongoing or current barriers faced in the project that would benefit from further discussion or connecting with an individual or project could help to overcome this. This could be a technical barrier, people barrier, not being aware of good practises or needing better connections. These discussions could help push forward progress across the programme and further afield </a:t>
            </a:r>
          </a:p>
        </p:txBody>
      </p:sp>
      <p:sp>
        <p:nvSpPr>
          <p:cNvPr id="4" name="Slide Number Placeholder 3"/>
          <p:cNvSpPr>
            <a:spLocks noGrp="1"/>
          </p:cNvSpPr>
          <p:nvPr>
            <p:ph type="sldNum" sz="quarter" idx="5"/>
          </p:nvPr>
        </p:nvSpPr>
        <p:spPr/>
        <p:txBody>
          <a:bodyPr/>
          <a:lstStyle/>
          <a:p>
            <a:fld id="{AB4EC43B-25F6-8445-A0E4-EF1DAC1EB9F4}" type="slidenum">
              <a:rPr lang="en-US" smtClean="0"/>
              <a:t>20</a:t>
            </a:fld>
            <a:endParaRPr lang="en-US" dirty="0"/>
          </a:p>
        </p:txBody>
      </p:sp>
    </p:spTree>
    <p:extLst>
      <p:ext uri="{BB962C8B-B14F-4D97-AF65-F5344CB8AC3E}">
        <p14:creationId xmlns:p14="http://schemas.microsoft.com/office/powerpoint/2010/main" val="2621707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laceHolder 1"/>
          <p:cNvSpPr>
            <a:spLocks noGrp="1" noRot="1" noChangeAspect="1"/>
          </p:cNvSpPr>
          <p:nvPr>
            <p:ph type="sldImg"/>
          </p:nvPr>
        </p:nvSpPr>
        <p:spPr>
          <a:xfrm>
            <a:off x="685800" y="1143000"/>
            <a:ext cx="5486400" cy="3086100"/>
          </a:xfrm>
          <a:prstGeom prst="rect">
            <a:avLst/>
          </a:prstGeom>
          <a:ln w="0">
            <a:noFill/>
          </a:ln>
        </p:spPr>
      </p:sp>
      <p:sp>
        <p:nvSpPr>
          <p:cNvPr id="109"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6000" indent="0">
              <a:lnSpc>
                <a:spcPct val="100000"/>
              </a:lnSpc>
              <a:buNone/>
              <a:tabLst>
                <a:tab pos="0" algn="l"/>
              </a:tabLst>
            </a:pPr>
            <a:endParaRPr lang="en-GB" sz="2000" b="0" strike="noStrike" spc="-1" dirty="0">
              <a:solidFill>
                <a:srgbClr val="000000"/>
              </a:solidFill>
              <a:latin typeface="Arial"/>
            </a:endParaRPr>
          </a:p>
        </p:txBody>
      </p:sp>
      <p:sp>
        <p:nvSpPr>
          <p:cNvPr id="110" name="PlaceHolder 3"/>
          <p:cNvSpPr>
            <a:spLocks noGrp="1"/>
          </p:cNvSpPr>
          <p:nvPr>
            <p:ph type="sldNum" idx="6"/>
          </p:nvPr>
        </p:nvSpPr>
        <p:spPr>
          <a:xfrm>
            <a:off x="3884760" y="8685360"/>
            <a:ext cx="2971080" cy="45792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pPr indent="0" algn="r">
              <a:lnSpc>
                <a:spcPct val="100000"/>
              </a:lnSpc>
              <a:buNone/>
              <a:tabLst>
                <a:tab pos="0" algn="l"/>
              </a:tabLst>
            </a:pPr>
            <a:fld id="{1477BF76-F8D0-4BC8-946D-3E3FFEBEF154}" type="slidenum">
              <a:rPr lang="en-US" sz="1200" b="0" strike="noStrike" spc="-1">
                <a:solidFill>
                  <a:srgbClr val="000000"/>
                </a:solidFill>
                <a:latin typeface="Times New Roman"/>
              </a:rPr>
              <a:t>3</a:t>
            </a:fld>
            <a:endParaRPr lang="en-GB" sz="1200" b="0" strike="noStrike" spc="-1">
              <a:solidFill>
                <a:srgbClr val="000000"/>
              </a:solidFill>
              <a:latin typeface="Times New Roman"/>
            </a:endParaRPr>
          </a:p>
        </p:txBody>
      </p:sp>
    </p:spTree>
    <p:extLst>
      <p:ext uri="{BB962C8B-B14F-4D97-AF65-F5344CB8AC3E}">
        <p14:creationId xmlns:p14="http://schemas.microsoft.com/office/powerpoint/2010/main" val="422251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laceHolder 1"/>
          <p:cNvSpPr>
            <a:spLocks noGrp="1" noRot="1" noChangeAspect="1"/>
          </p:cNvSpPr>
          <p:nvPr>
            <p:ph type="sldImg"/>
          </p:nvPr>
        </p:nvSpPr>
        <p:spPr>
          <a:xfrm>
            <a:off x="685800" y="1143000"/>
            <a:ext cx="5484813" cy="3084513"/>
          </a:xfrm>
          <a:prstGeom prst="rect">
            <a:avLst/>
          </a:prstGeom>
        </p:spPr>
      </p:sp>
      <p:sp>
        <p:nvSpPr>
          <p:cNvPr id="21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GB" sz="2000" b="0" strike="noStrike" spc="-1" dirty="0">
              <a:latin typeface="Arial"/>
            </a:endParaRPr>
          </a:p>
        </p:txBody>
      </p:sp>
      <p:sp>
        <p:nvSpPr>
          <p:cNvPr id="21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E838D-4F82-43BC-BF86-53A0E1E30574}" type="slidenum">
              <a:rPr kumimoji="0" lang="en-US"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7162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PlaceHolder 1"/>
          <p:cNvSpPr>
            <a:spLocks noGrp="1" noRot="1" noChangeAspect="1"/>
          </p:cNvSpPr>
          <p:nvPr>
            <p:ph type="sldImg"/>
          </p:nvPr>
        </p:nvSpPr>
        <p:spPr>
          <a:xfrm>
            <a:off x="685800" y="1143000"/>
            <a:ext cx="5484813" cy="3084513"/>
          </a:xfrm>
          <a:prstGeom prst="rect">
            <a:avLst/>
          </a:prstGeom>
        </p:spPr>
      </p:sp>
      <p:sp>
        <p:nvSpPr>
          <p:cNvPr id="215"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GB" sz="2000" b="0" strike="noStrike" spc="-1" dirty="0">
              <a:latin typeface="Arial"/>
            </a:endParaRPr>
          </a:p>
        </p:txBody>
      </p:sp>
      <p:sp>
        <p:nvSpPr>
          <p:cNvPr id="216"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7340C-2418-461F-BD6C-FB68707AD49E}" type="slidenum">
              <a:rPr kumimoji="0" lang="en-US"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laceHolder 1"/>
          <p:cNvSpPr>
            <a:spLocks noGrp="1" noRot="1" noChangeAspect="1"/>
          </p:cNvSpPr>
          <p:nvPr>
            <p:ph type="sldImg"/>
          </p:nvPr>
        </p:nvSpPr>
        <p:spPr>
          <a:xfrm>
            <a:off x="685800" y="1143000"/>
            <a:ext cx="5484813" cy="3084513"/>
          </a:xfrm>
          <a:prstGeom prst="rect">
            <a:avLst/>
          </a:prstGeom>
        </p:spPr>
      </p:sp>
      <p:sp>
        <p:nvSpPr>
          <p:cNvPr id="218"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GB" sz="2000" b="0" strike="noStrike" spc="-1" dirty="0">
              <a:latin typeface="Arial"/>
            </a:endParaRPr>
          </a:p>
        </p:txBody>
      </p:sp>
      <p:sp>
        <p:nvSpPr>
          <p:cNvPr id="219"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B27E06-40A4-4314-8C71-1FF8380A86FC}" type="slidenum">
              <a:rPr kumimoji="0" lang="en-US"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PlaceHolder 1"/>
          <p:cNvSpPr>
            <a:spLocks noGrp="1" noRot="1" noChangeAspect="1"/>
          </p:cNvSpPr>
          <p:nvPr>
            <p:ph type="sldImg"/>
          </p:nvPr>
        </p:nvSpPr>
        <p:spPr>
          <a:xfrm>
            <a:off x="685800" y="1143000"/>
            <a:ext cx="5484813" cy="3084513"/>
          </a:xfrm>
          <a:prstGeom prst="rect">
            <a:avLst/>
          </a:prstGeom>
        </p:spPr>
      </p:sp>
      <p:sp>
        <p:nvSpPr>
          <p:cNvPr id="221"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GB" sz="2000" b="0" strike="noStrike" spc="-1" dirty="0">
              <a:latin typeface="Arial"/>
            </a:endParaRPr>
          </a:p>
        </p:txBody>
      </p:sp>
      <p:sp>
        <p:nvSpPr>
          <p:cNvPr id="222"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6A8CD-8AFA-41CD-A9DD-23216976B887}" type="slidenum">
              <a:rPr kumimoji="0" lang="en-US"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laceHolder 1"/>
          <p:cNvSpPr>
            <a:spLocks noGrp="1" noRot="1" noChangeAspect="1"/>
          </p:cNvSpPr>
          <p:nvPr>
            <p:ph type="sldImg"/>
          </p:nvPr>
        </p:nvSpPr>
        <p:spPr>
          <a:xfrm>
            <a:off x="685800" y="1143000"/>
            <a:ext cx="5484813" cy="3084513"/>
          </a:xfrm>
          <a:prstGeom prst="rect">
            <a:avLst/>
          </a:prstGeom>
        </p:spPr>
      </p:sp>
      <p:sp>
        <p:nvSpPr>
          <p:cNvPr id="21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GB" sz="2000" b="0" strike="noStrike" spc="-1" dirty="0">
              <a:latin typeface="Arial"/>
            </a:endParaRPr>
          </a:p>
        </p:txBody>
      </p:sp>
      <p:sp>
        <p:nvSpPr>
          <p:cNvPr id="21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E838D-4F82-43BC-BF86-53A0E1E30574}" type="slidenum">
              <a:rPr kumimoji="0" lang="en-US"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laceHolder 1"/>
          <p:cNvSpPr>
            <a:spLocks noGrp="1" noRot="1" noChangeAspect="1"/>
          </p:cNvSpPr>
          <p:nvPr>
            <p:ph type="sldImg"/>
          </p:nvPr>
        </p:nvSpPr>
        <p:spPr>
          <a:xfrm>
            <a:off x="685800" y="1143000"/>
            <a:ext cx="5484813" cy="3084513"/>
          </a:xfrm>
          <a:prstGeom prst="rect">
            <a:avLst/>
          </a:prstGeom>
        </p:spPr>
      </p:sp>
      <p:sp>
        <p:nvSpPr>
          <p:cNvPr id="21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GB" sz="2000" b="0" strike="noStrike" spc="-1" dirty="0">
              <a:latin typeface="Arial"/>
            </a:endParaRPr>
          </a:p>
        </p:txBody>
      </p:sp>
      <p:sp>
        <p:nvSpPr>
          <p:cNvPr id="21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E838D-4F82-43BC-BF86-53A0E1E30574}" type="slidenum">
              <a:rPr kumimoji="0" lang="en-US"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53665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laceHolder 1"/>
          <p:cNvSpPr>
            <a:spLocks noGrp="1" noRot="1" noChangeAspect="1"/>
          </p:cNvSpPr>
          <p:nvPr>
            <p:ph type="sldImg"/>
          </p:nvPr>
        </p:nvSpPr>
        <p:spPr>
          <a:xfrm>
            <a:off x="685800" y="1143000"/>
            <a:ext cx="5484813" cy="3084513"/>
          </a:xfrm>
          <a:prstGeom prst="rect">
            <a:avLst/>
          </a:prstGeom>
        </p:spPr>
      </p:sp>
      <p:sp>
        <p:nvSpPr>
          <p:cNvPr id="21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GB" sz="2000" b="0" strike="noStrike" spc="-1" dirty="0">
              <a:latin typeface="Arial"/>
            </a:endParaRPr>
          </a:p>
        </p:txBody>
      </p:sp>
      <p:sp>
        <p:nvSpPr>
          <p:cNvPr id="21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E838D-4F82-43BC-BF86-53A0E1E30574}" type="slidenum">
              <a:rPr kumimoji="0" lang="en-US"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1855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30"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31"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3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3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3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36"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38"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39"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40"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41"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42"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43"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704B6139-853F-4BB4-8F5E-287C75181ECE}" type="slidenum">
              <a:t>‹#›</a:t>
            </a:fld>
            <a:endParaRPr/>
          </a:p>
        </p:txBody>
      </p:sp>
      <p:sp>
        <p:nvSpPr>
          <p:cNvPr id="3" name="PlaceHolder 2"/>
          <p:cNvSpPr>
            <a:spLocks noGrp="1"/>
          </p:cNvSpPr>
          <p:nvPr>
            <p:ph type="dt" idx="2"/>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52"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GB" sz="3200" b="0" strike="noStrike" spc="-1">
              <a:solidFill>
                <a:srgbClr val="000000"/>
              </a:solidFill>
              <a:latin typeface="Arial"/>
            </a:endParaRPr>
          </a:p>
        </p:txBody>
      </p:sp>
      <p:sp>
        <p:nvSpPr>
          <p:cNvPr id="4" name="PlaceHolder 3"/>
          <p:cNvSpPr>
            <a:spLocks noGrp="1"/>
          </p:cNvSpPr>
          <p:nvPr>
            <p:ph type="sldNum" idx="1"/>
          </p:nvPr>
        </p:nvSpPr>
        <p:spPr/>
        <p:txBody>
          <a:bodyPr/>
          <a:lstStyle/>
          <a:p>
            <a:fld id="{F69763D7-8475-4116-9FA8-CD3B69E61E00}" type="slidenum">
              <a:t>‹#›</a:t>
            </a:fld>
            <a:endParaRPr/>
          </a:p>
        </p:txBody>
      </p:sp>
      <p:sp>
        <p:nvSpPr>
          <p:cNvPr id="5" name="PlaceHolder 4"/>
          <p:cNvSpPr>
            <a:spLocks noGrp="1"/>
          </p:cNvSpPr>
          <p:nvPr>
            <p:ph type="dt" idx="2"/>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54"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4" name="PlaceHolder 3"/>
          <p:cNvSpPr>
            <a:spLocks noGrp="1"/>
          </p:cNvSpPr>
          <p:nvPr>
            <p:ph type="sldNum" idx="1"/>
          </p:nvPr>
        </p:nvSpPr>
        <p:spPr/>
        <p:txBody>
          <a:bodyPr/>
          <a:lstStyle/>
          <a:p>
            <a:fld id="{A86BD488-B5F9-4601-BE85-B494EBD42776}" type="slidenum">
              <a:t>‹#›</a:t>
            </a:fld>
            <a:endParaRPr/>
          </a:p>
        </p:txBody>
      </p:sp>
      <p:sp>
        <p:nvSpPr>
          <p:cNvPr id="5" name="PlaceHolder 4"/>
          <p:cNvSpPr>
            <a:spLocks noGrp="1"/>
          </p:cNvSpPr>
          <p:nvPr>
            <p:ph type="dt" idx="2"/>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5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5" name="PlaceHolder 4"/>
          <p:cNvSpPr>
            <a:spLocks noGrp="1"/>
          </p:cNvSpPr>
          <p:nvPr>
            <p:ph type="sldNum" idx="1"/>
          </p:nvPr>
        </p:nvSpPr>
        <p:spPr/>
        <p:txBody>
          <a:bodyPr/>
          <a:lstStyle/>
          <a:p>
            <a:fld id="{7A986C8C-A865-4923-8D1C-01F309A7F032}" type="slidenum">
              <a:t>‹#›</a:t>
            </a:fld>
            <a:endParaRPr/>
          </a:p>
        </p:txBody>
      </p:sp>
      <p:sp>
        <p:nvSpPr>
          <p:cNvPr id="6" name="PlaceHolder 5"/>
          <p:cNvSpPr>
            <a:spLocks noGrp="1"/>
          </p:cNvSpPr>
          <p:nvPr>
            <p:ph type="dt" idx="2"/>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3" name="PlaceHolder 2"/>
          <p:cNvSpPr>
            <a:spLocks noGrp="1"/>
          </p:cNvSpPr>
          <p:nvPr>
            <p:ph type="sldNum" idx="1"/>
          </p:nvPr>
        </p:nvSpPr>
        <p:spPr/>
        <p:txBody>
          <a:bodyPr/>
          <a:lstStyle/>
          <a:p>
            <a:fld id="{387AEE73-0C5B-4C37-94E8-5745F1984287}" type="slidenum">
              <a:t>‹#›</a:t>
            </a:fld>
            <a:endParaRPr/>
          </a:p>
        </p:txBody>
      </p:sp>
      <p:sp>
        <p:nvSpPr>
          <p:cNvPr id="4" name="PlaceHolder 3"/>
          <p:cNvSpPr>
            <a:spLocks noGrp="1"/>
          </p:cNvSpPr>
          <p:nvPr>
            <p:ph type="dt" idx="2"/>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n-GB" sz="3200" b="0" strike="noStrike" spc="-1">
              <a:solidFill>
                <a:srgbClr val="000000"/>
              </a:solidFill>
              <a:latin typeface="Arial"/>
            </a:endParaRPr>
          </a:p>
        </p:txBody>
      </p:sp>
      <p:sp>
        <p:nvSpPr>
          <p:cNvPr id="3" name="PlaceHolder 2"/>
          <p:cNvSpPr>
            <a:spLocks noGrp="1"/>
          </p:cNvSpPr>
          <p:nvPr>
            <p:ph type="sldNum" idx="1"/>
          </p:nvPr>
        </p:nvSpPr>
        <p:spPr/>
        <p:txBody>
          <a:bodyPr/>
          <a:lstStyle/>
          <a:p>
            <a:fld id="{DE80F3F9-7630-4DAC-BD85-B73C19CD5B84}" type="slidenum">
              <a:t>‹#›</a:t>
            </a:fld>
            <a:endParaRPr/>
          </a:p>
        </p:txBody>
      </p:sp>
      <p:sp>
        <p:nvSpPr>
          <p:cNvPr id="4" name="PlaceHolder 3"/>
          <p:cNvSpPr>
            <a:spLocks noGrp="1"/>
          </p:cNvSpPr>
          <p:nvPr>
            <p:ph type="dt" idx="2"/>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6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 name="PlaceHolder 5"/>
          <p:cNvSpPr>
            <a:spLocks noGrp="1"/>
          </p:cNvSpPr>
          <p:nvPr>
            <p:ph type="sldNum" idx="1"/>
          </p:nvPr>
        </p:nvSpPr>
        <p:spPr/>
        <p:txBody>
          <a:bodyPr/>
          <a:lstStyle/>
          <a:p>
            <a:fld id="{32104A94-9504-49A4-9B37-1F99E3F0CB94}" type="slidenum">
              <a:t>‹#›</a:t>
            </a:fld>
            <a:endParaRPr/>
          </a:p>
        </p:txBody>
      </p:sp>
      <p:sp>
        <p:nvSpPr>
          <p:cNvPr id="7" name="PlaceHolder 6"/>
          <p:cNvSpPr>
            <a:spLocks noGrp="1"/>
          </p:cNvSpPr>
          <p:nvPr>
            <p:ph type="dt" idx="2"/>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9"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GB" sz="3200" b="0" strike="noStrike" spc="-1">
              <a:solidFill>
                <a:srgbClr val="000000"/>
              </a:solid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6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7"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 name="PlaceHolder 5"/>
          <p:cNvSpPr>
            <a:spLocks noGrp="1"/>
          </p:cNvSpPr>
          <p:nvPr>
            <p:ph type="sldNum" idx="1"/>
          </p:nvPr>
        </p:nvSpPr>
        <p:spPr/>
        <p:txBody>
          <a:bodyPr/>
          <a:lstStyle/>
          <a:p>
            <a:fld id="{E2263645-D66C-4DA6-96D3-E1463B654148}" type="slidenum">
              <a:t>‹#›</a:t>
            </a:fld>
            <a:endParaRPr/>
          </a:p>
        </p:txBody>
      </p:sp>
      <p:sp>
        <p:nvSpPr>
          <p:cNvPr id="7" name="PlaceHolder 6"/>
          <p:cNvSpPr>
            <a:spLocks noGrp="1"/>
          </p:cNvSpPr>
          <p:nvPr>
            <p:ph type="dt" idx="2"/>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6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71"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 name="PlaceHolder 5"/>
          <p:cNvSpPr>
            <a:spLocks noGrp="1"/>
          </p:cNvSpPr>
          <p:nvPr>
            <p:ph type="sldNum" idx="1"/>
          </p:nvPr>
        </p:nvSpPr>
        <p:spPr/>
        <p:txBody>
          <a:bodyPr/>
          <a:lstStyle/>
          <a:p>
            <a:fld id="{72837807-8911-4805-843E-63418ACEE922}" type="slidenum">
              <a:t>‹#›</a:t>
            </a:fld>
            <a:endParaRPr/>
          </a:p>
        </p:txBody>
      </p:sp>
      <p:sp>
        <p:nvSpPr>
          <p:cNvPr id="7" name="PlaceHolder 6"/>
          <p:cNvSpPr>
            <a:spLocks noGrp="1"/>
          </p:cNvSpPr>
          <p:nvPr>
            <p:ph type="dt" idx="2"/>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73"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74"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5" name="PlaceHolder 4"/>
          <p:cNvSpPr>
            <a:spLocks noGrp="1"/>
          </p:cNvSpPr>
          <p:nvPr>
            <p:ph type="sldNum" idx="1"/>
          </p:nvPr>
        </p:nvSpPr>
        <p:spPr/>
        <p:txBody>
          <a:bodyPr/>
          <a:lstStyle/>
          <a:p>
            <a:fld id="{C1B0B4D5-6593-4D39-8C42-4B26FBF2FF32}" type="slidenum">
              <a:t>‹#›</a:t>
            </a:fld>
            <a:endParaRPr/>
          </a:p>
        </p:txBody>
      </p:sp>
      <p:sp>
        <p:nvSpPr>
          <p:cNvPr id="6" name="PlaceHolder 5"/>
          <p:cNvSpPr>
            <a:spLocks noGrp="1"/>
          </p:cNvSpPr>
          <p:nvPr>
            <p:ph type="dt" idx="2"/>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7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7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7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79"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7" name="PlaceHolder 6"/>
          <p:cNvSpPr>
            <a:spLocks noGrp="1"/>
          </p:cNvSpPr>
          <p:nvPr>
            <p:ph type="sldNum" idx="1"/>
          </p:nvPr>
        </p:nvSpPr>
        <p:spPr/>
        <p:txBody>
          <a:bodyPr/>
          <a:lstStyle/>
          <a:p>
            <a:fld id="{56DBEFB8-7B86-4BF2-B432-029A1D44BC42}" type="slidenum">
              <a:t>‹#›</a:t>
            </a:fld>
            <a:endParaRPr/>
          </a:p>
        </p:txBody>
      </p:sp>
      <p:sp>
        <p:nvSpPr>
          <p:cNvPr id="8" name="PlaceHolder 7"/>
          <p:cNvSpPr>
            <a:spLocks noGrp="1"/>
          </p:cNvSpPr>
          <p:nvPr>
            <p:ph type="dt" idx="2"/>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81"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82"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83"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84"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85"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86"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9" name="PlaceHolder 8"/>
          <p:cNvSpPr>
            <a:spLocks noGrp="1"/>
          </p:cNvSpPr>
          <p:nvPr>
            <p:ph type="sldNum" idx="1"/>
          </p:nvPr>
        </p:nvSpPr>
        <p:spPr/>
        <p:txBody>
          <a:bodyPr/>
          <a:lstStyle/>
          <a:p>
            <a:fld id="{53763906-80E3-4808-860B-096325CCD8F9}" type="slidenum">
              <a:t>‹#›</a:t>
            </a:fld>
            <a:endParaRPr/>
          </a:p>
        </p:txBody>
      </p:sp>
      <p:sp>
        <p:nvSpPr>
          <p:cNvPr id="10" name="PlaceHolder 9"/>
          <p:cNvSpPr>
            <a:spLocks noGrp="1"/>
          </p:cNvSpPr>
          <p:nvPr>
            <p:ph type="dt" idx="2"/>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071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9"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extLst>
      <p:ext uri="{BB962C8B-B14F-4D97-AF65-F5344CB8AC3E}">
        <p14:creationId xmlns:p14="http://schemas.microsoft.com/office/powerpoint/2010/main" val="3181821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11"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44948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1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7749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Tree>
    <p:extLst>
      <p:ext uri="{BB962C8B-B14F-4D97-AF65-F5344CB8AC3E}">
        <p14:creationId xmlns:p14="http://schemas.microsoft.com/office/powerpoint/2010/main" val="200075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1"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GB" sz="3200" b="0" strike="noStrike" spc="-1">
              <a:latin typeface="Arial"/>
            </a:endParaRPr>
          </a:p>
        </p:txBody>
      </p:sp>
    </p:spTree>
    <p:extLst>
      <p:ext uri="{BB962C8B-B14F-4D97-AF65-F5344CB8AC3E}">
        <p14:creationId xmlns:p14="http://schemas.microsoft.com/office/powerpoint/2010/main" val="594009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1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2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29383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2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2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38846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2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162375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30"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31"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83122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3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3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3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6"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7014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38"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9"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40"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41"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42"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43"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66120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7516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50"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extLst>
      <p:ext uri="{BB962C8B-B14F-4D97-AF65-F5344CB8AC3E}">
        <p14:creationId xmlns:p14="http://schemas.microsoft.com/office/powerpoint/2010/main" val="2314409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52"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32028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5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5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35331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Tree>
    <p:extLst>
      <p:ext uri="{BB962C8B-B14F-4D97-AF65-F5344CB8AC3E}">
        <p14:creationId xmlns:p14="http://schemas.microsoft.com/office/powerpoint/2010/main" val="665916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GB" sz="3200" b="0" strike="noStrike" spc="-1">
              <a:latin typeface="Arial"/>
            </a:endParaRPr>
          </a:p>
        </p:txBody>
      </p:sp>
    </p:spTree>
    <p:extLst>
      <p:ext uri="{BB962C8B-B14F-4D97-AF65-F5344CB8AC3E}">
        <p14:creationId xmlns:p14="http://schemas.microsoft.com/office/powerpoint/2010/main" val="1263279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5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6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6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1121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6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6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6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876223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6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6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69"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211066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71"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72"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25214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7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7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7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77"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196609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79"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80"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81"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82"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83"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84"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53661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480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9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extLst>
      <p:ext uri="{BB962C8B-B14F-4D97-AF65-F5344CB8AC3E}">
        <p14:creationId xmlns:p14="http://schemas.microsoft.com/office/powerpoint/2010/main" val="39306890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9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25611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9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9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806749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Tree>
    <p:extLst>
      <p:ext uri="{BB962C8B-B14F-4D97-AF65-F5344CB8AC3E}">
        <p14:creationId xmlns:p14="http://schemas.microsoft.com/office/powerpoint/2010/main" val="39638300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GB" sz="3200" b="0" strike="noStrike" spc="-1">
              <a:latin typeface="Arial"/>
            </a:endParaRPr>
          </a:p>
        </p:txBody>
      </p:sp>
    </p:spTree>
    <p:extLst>
      <p:ext uri="{BB962C8B-B14F-4D97-AF65-F5344CB8AC3E}">
        <p14:creationId xmlns:p14="http://schemas.microsoft.com/office/powerpoint/2010/main" val="1811777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10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0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0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766849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10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0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0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1269234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10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0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1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207059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11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11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5125892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11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1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1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11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26907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n-GB" sz="3200" b="0" strike="noStrike" spc="-1">
              <a:solidFill>
                <a:srgbClr val="000000"/>
              </a:solid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12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12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12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12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12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12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59078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4045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50"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extLst>
      <p:ext uri="{BB962C8B-B14F-4D97-AF65-F5344CB8AC3E}">
        <p14:creationId xmlns:p14="http://schemas.microsoft.com/office/powerpoint/2010/main" val="7408384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52"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097356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5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5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580355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Tree>
    <p:extLst>
      <p:ext uri="{BB962C8B-B14F-4D97-AF65-F5344CB8AC3E}">
        <p14:creationId xmlns:p14="http://schemas.microsoft.com/office/powerpoint/2010/main" val="6390201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GB" sz="3200" b="0" strike="noStrike" spc="-1">
              <a:latin typeface="Arial"/>
            </a:endParaRPr>
          </a:p>
        </p:txBody>
      </p:sp>
    </p:spTree>
    <p:extLst>
      <p:ext uri="{BB962C8B-B14F-4D97-AF65-F5344CB8AC3E}">
        <p14:creationId xmlns:p14="http://schemas.microsoft.com/office/powerpoint/2010/main" val="1480288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5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6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6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09480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6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6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6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1147556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6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6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69"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129920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20"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71"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72"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329101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7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7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7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77"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31706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79"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80"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81"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82"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83"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84"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29103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391478"/>
          </a:xfrm>
          <a:prstGeom prst="rect">
            <a:avLst/>
          </a:prstGeom>
        </p:spPr>
        <p:txBody>
          <a:bodyPr anchor="b"/>
          <a:lstStyle>
            <a:lvl1pPr>
              <a:defRPr sz="3200"/>
            </a:lvl1pPr>
          </a:lstStyle>
          <a:p>
            <a:r>
              <a:rPr lang="en-US"/>
              <a:t>Click to edit Master title style</a:t>
            </a:r>
            <a:br>
              <a:rPr lang="en-US"/>
            </a:br>
            <a:endParaRPr lang="en-GB"/>
          </a:p>
        </p:txBody>
      </p:sp>
      <p:sp>
        <p:nvSpPr>
          <p:cNvPr id="3" name="Picture Placeholder 2"/>
          <p:cNvSpPr>
            <a:spLocks noGrp="1"/>
          </p:cNvSpPr>
          <p:nvPr>
            <p:ph type="pic" idx="1"/>
          </p:nvPr>
        </p:nvSpPr>
        <p:spPr>
          <a:xfrm>
            <a:off x="5183188" y="457200"/>
            <a:ext cx="6172200" cy="5098773"/>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498574"/>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193163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lass door&#10;&#10;Description automatically generated">
            <a:extLst>
              <a:ext uri="{FF2B5EF4-FFF2-40B4-BE49-F238E27FC236}">
                <a16:creationId xmlns:a16="http://schemas.microsoft.com/office/drawing/2014/main" id="{5D1C74C1-C7F8-344B-BBFD-F62FFDA3E16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239"/>
            <a:ext cx="12192000" cy="6857522"/>
          </a:xfrm>
          <a:prstGeom prst="rect">
            <a:avLst/>
          </a:prstGeom>
        </p:spPr>
      </p:pic>
      <p:sp>
        <p:nvSpPr>
          <p:cNvPr id="2" name="Rectangle 1">
            <a:extLst>
              <a:ext uri="{FF2B5EF4-FFF2-40B4-BE49-F238E27FC236}">
                <a16:creationId xmlns:a16="http://schemas.microsoft.com/office/drawing/2014/main" id="{05E5514F-8F8B-634D-876B-3BFD7AF170DE}"/>
              </a:ext>
            </a:extLst>
          </p:cNvPr>
          <p:cNvSpPr/>
          <p:nvPr userDrawn="1"/>
        </p:nvSpPr>
        <p:spPr>
          <a:xfrm>
            <a:off x="0" y="5612554"/>
            <a:ext cx="12192000" cy="1245446"/>
          </a:xfrm>
          <a:prstGeom prst="rect">
            <a:avLst/>
          </a:prstGeom>
          <a:gradFill>
            <a:gsLst>
              <a:gs pos="0">
                <a:schemeClr val="tx1">
                  <a:alpha val="0"/>
                </a:schemeClr>
              </a:gs>
              <a:gs pos="100000">
                <a:srgbClr val="263233"/>
              </a:gs>
              <a:gs pos="91000">
                <a:srgbClr val="2731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CF6911A-6958-2C4B-9CFB-A23B5E967A73}"/>
              </a:ext>
            </a:extLst>
          </p:cNvPr>
          <p:cNvSpPr>
            <a:spLocks noGrp="1"/>
          </p:cNvSpPr>
          <p:nvPr>
            <p:ph type="ctrTitle" hasCustomPrompt="1"/>
          </p:nvPr>
        </p:nvSpPr>
        <p:spPr>
          <a:xfrm>
            <a:off x="285327" y="2276872"/>
            <a:ext cx="5688633" cy="909493"/>
          </a:xfrm>
          <a:prstGeom prst="rect">
            <a:avLst/>
          </a:prstGeom>
          <a:effectLst>
            <a:glow>
              <a:schemeClr val="tx1"/>
            </a:glow>
            <a:outerShdw blurRad="127000" dist="50800" dir="3000000" algn="ctr" rotWithShape="0">
              <a:schemeClr val="tx1"/>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cap="all" baseline="0">
                <a:solidFill>
                  <a:schemeClr val="bg1"/>
                </a:solidFill>
                <a:latin typeface="Montserrat ExtraBold" pitchFamily="2" charset="77"/>
                <a:ea typeface="+mj-ea"/>
                <a:cs typeface="Arial" panose="020B0604020202020204" pitchFamily="34" charset="0"/>
              </a:defRPr>
            </a:lvl1pPr>
          </a:lstStyle>
          <a:p>
            <a:r>
              <a:rPr lang="en-GB"/>
              <a:t>Presentation</a:t>
            </a:r>
            <a:br>
              <a:rPr lang="en-GB"/>
            </a:br>
            <a:r>
              <a:rPr lang="en-GB"/>
              <a:t>title</a:t>
            </a:r>
            <a:endParaRPr lang="en-US"/>
          </a:p>
        </p:txBody>
      </p:sp>
      <p:sp>
        <p:nvSpPr>
          <p:cNvPr id="18" name="Text Placeholder 17">
            <a:extLst>
              <a:ext uri="{FF2B5EF4-FFF2-40B4-BE49-F238E27FC236}">
                <a16:creationId xmlns:a16="http://schemas.microsoft.com/office/drawing/2014/main" id="{7F9871F9-5D60-F34D-9259-817949F61EAF}"/>
              </a:ext>
            </a:extLst>
          </p:cNvPr>
          <p:cNvSpPr>
            <a:spLocks noGrp="1"/>
          </p:cNvSpPr>
          <p:nvPr>
            <p:ph type="body" sz="quarter" idx="11" hasCustomPrompt="1"/>
          </p:nvPr>
        </p:nvSpPr>
        <p:spPr>
          <a:xfrm>
            <a:off x="283585" y="5612554"/>
            <a:ext cx="5688633" cy="696766"/>
          </a:xfrm>
          <a:prstGeom prst="rect">
            <a:avLst/>
          </a:prstGeom>
          <a:effectLst>
            <a:outerShdw blurRad="127000" dist="50800" dir="3000000" algn="ctr" rotWithShape="0">
              <a:srgbClr val="000000"/>
            </a:outerShdw>
          </a:effectLst>
        </p:spPr>
        <p:txBody>
          <a:bodyPr/>
          <a:lstStyle>
            <a:lvl1pPr marL="0" indent="0">
              <a:buNone/>
              <a:defRPr sz="1800" b="1" i="0">
                <a:solidFill>
                  <a:schemeClr val="bg1"/>
                </a:solidFill>
                <a:latin typeface="Montserrat" pitchFamily="2" charset="77"/>
              </a:defRPr>
            </a:lvl1pPr>
          </a:lstStyle>
          <a:p>
            <a:pPr lvl="0"/>
            <a:r>
              <a:rPr lang="en-US" sz="1800" b="1" i="0">
                <a:latin typeface="Montserrat" pitchFamily="2" charset="77"/>
              </a:rPr>
              <a:t>Venue, Date</a:t>
            </a:r>
          </a:p>
        </p:txBody>
      </p:sp>
      <p:sp>
        <p:nvSpPr>
          <p:cNvPr id="20" name="Text Placeholder 19">
            <a:extLst>
              <a:ext uri="{FF2B5EF4-FFF2-40B4-BE49-F238E27FC236}">
                <a16:creationId xmlns:a16="http://schemas.microsoft.com/office/drawing/2014/main" id="{151D6AE6-B5B7-4D43-BDE6-3F1347B92733}"/>
              </a:ext>
            </a:extLst>
          </p:cNvPr>
          <p:cNvSpPr>
            <a:spLocks noGrp="1"/>
          </p:cNvSpPr>
          <p:nvPr>
            <p:ph type="body" sz="quarter" idx="12" hasCustomPrompt="1"/>
          </p:nvPr>
        </p:nvSpPr>
        <p:spPr>
          <a:xfrm>
            <a:off x="283585" y="4357430"/>
            <a:ext cx="5688633" cy="914400"/>
          </a:xfrm>
          <a:prstGeom prst="rect">
            <a:avLst/>
          </a:prstGeom>
          <a:effectLst>
            <a:outerShdw blurRad="127000" dist="50800" dir="3000000" algn="tl" rotWithShape="0">
              <a:schemeClr val="tx1"/>
            </a:outerShdw>
          </a:effectLst>
        </p:spPr>
        <p:txBody>
          <a:bodyPr/>
          <a:lstStyle>
            <a:lvl1pPr marL="0" indent="0">
              <a:buNone/>
              <a:defRPr sz="2000" b="1" i="0">
                <a:solidFill>
                  <a:schemeClr val="bg1"/>
                </a:solidFill>
                <a:latin typeface="Montserrat" pitchFamily="2" charset="77"/>
              </a:defRPr>
            </a:lvl1pPr>
          </a:lstStyle>
          <a:p>
            <a:pPr lvl="0"/>
            <a:r>
              <a:rPr lang="en-US" sz="1800" b="1" i="0">
                <a:latin typeface="Montserrat" pitchFamily="2" charset="77"/>
              </a:rPr>
              <a:t>Presenter</a:t>
            </a:r>
          </a:p>
          <a:p>
            <a:pPr lvl="0"/>
            <a:r>
              <a:rPr lang="en-US" sz="1800" b="1" i="0">
                <a:latin typeface="Montserrat" pitchFamily="2" charset="77"/>
              </a:rPr>
              <a:t>Job Title</a:t>
            </a:r>
            <a:endParaRPr lang="en-US"/>
          </a:p>
        </p:txBody>
      </p:sp>
      <p:pic>
        <p:nvPicPr>
          <p:cNvPr id="3" name="Picture 2" descr="A picture containing drawing, food, plate&#10;&#10;Description automatically generated">
            <a:extLst>
              <a:ext uri="{FF2B5EF4-FFF2-40B4-BE49-F238E27FC236}">
                <a16:creationId xmlns:a16="http://schemas.microsoft.com/office/drawing/2014/main" id="{105D4CD3-6357-F447-B6DF-B77D54105351}"/>
              </a:ext>
            </a:extLst>
          </p:cNvPr>
          <p:cNvPicPr>
            <a:picLocks noChangeAspect="1"/>
          </p:cNvPicPr>
          <p:nvPr userDrawn="1"/>
        </p:nvPicPr>
        <p:blipFill>
          <a:blip r:embed="rId3"/>
          <a:stretch>
            <a:fillRect/>
          </a:stretch>
        </p:blipFill>
        <p:spPr>
          <a:xfrm>
            <a:off x="401730" y="392400"/>
            <a:ext cx="2234756" cy="1044000"/>
          </a:xfrm>
          <a:prstGeom prst="rect">
            <a:avLst/>
          </a:prstGeom>
          <a:effectLst>
            <a:outerShdw blurRad="127000" dist="50800" dir="3000000" algn="ctr" rotWithShape="0">
              <a:srgbClr val="000000"/>
            </a:outerShdw>
          </a:effectLst>
        </p:spPr>
      </p:pic>
      <p:pic>
        <p:nvPicPr>
          <p:cNvPr id="19" name="Picture 18" descr="A close up of a sign&#10;&#10;Description automatically generated">
            <a:extLst>
              <a:ext uri="{FF2B5EF4-FFF2-40B4-BE49-F238E27FC236}">
                <a16:creationId xmlns:a16="http://schemas.microsoft.com/office/drawing/2014/main" id="{BDFC5889-66FC-C749-AEB8-0B37EB2909F0}"/>
              </a:ext>
            </a:extLst>
          </p:cNvPr>
          <p:cNvPicPr>
            <a:picLocks noChangeAspect="1"/>
          </p:cNvPicPr>
          <p:nvPr userDrawn="1"/>
        </p:nvPicPr>
        <p:blipFill>
          <a:blip r:embed="rId4"/>
          <a:stretch>
            <a:fillRect/>
          </a:stretch>
        </p:blipFill>
        <p:spPr>
          <a:xfrm>
            <a:off x="8578350" y="5919766"/>
            <a:ext cx="2322596" cy="680403"/>
          </a:xfrm>
          <a:prstGeom prst="rect">
            <a:avLst/>
          </a:prstGeom>
          <a:effectLst>
            <a:outerShdw blurRad="127000" dist="50800" dir="3000000" algn="ctr" rotWithShape="0">
              <a:srgbClr val="000000"/>
            </a:outerShdw>
          </a:effectLst>
        </p:spPr>
      </p:pic>
      <p:pic>
        <p:nvPicPr>
          <p:cNvPr id="22" name="Picture 21" descr="A close up of a logo&#10;&#10;Description automatically generated">
            <a:extLst>
              <a:ext uri="{FF2B5EF4-FFF2-40B4-BE49-F238E27FC236}">
                <a16:creationId xmlns:a16="http://schemas.microsoft.com/office/drawing/2014/main" id="{F1BEAFA4-7996-694B-A431-B0B7A1FE4538}"/>
              </a:ext>
            </a:extLst>
          </p:cNvPr>
          <p:cNvPicPr>
            <a:picLocks noChangeAspect="1"/>
          </p:cNvPicPr>
          <p:nvPr userDrawn="1"/>
        </p:nvPicPr>
        <p:blipFill>
          <a:blip r:embed="rId5"/>
          <a:stretch>
            <a:fillRect/>
          </a:stretch>
        </p:blipFill>
        <p:spPr>
          <a:xfrm>
            <a:off x="11117175" y="5847019"/>
            <a:ext cx="914400" cy="910713"/>
          </a:xfrm>
          <a:prstGeom prst="rect">
            <a:avLst/>
          </a:prstGeom>
          <a:effectLst>
            <a:outerShdw blurRad="127000" dist="50800" dir="3000000" algn="ctr" rotWithShape="0">
              <a:srgbClr val="000000"/>
            </a:outerShdw>
          </a:effectLst>
        </p:spPr>
      </p:pic>
      <p:pic>
        <p:nvPicPr>
          <p:cNvPr id="26" name="Picture 25" descr="A picture containing drawing&#10;&#10;Description automatically generated">
            <a:extLst>
              <a:ext uri="{FF2B5EF4-FFF2-40B4-BE49-F238E27FC236}">
                <a16:creationId xmlns:a16="http://schemas.microsoft.com/office/drawing/2014/main" id="{45EA3FEB-2F93-C348-9717-F2B75B885A97}"/>
              </a:ext>
            </a:extLst>
          </p:cNvPr>
          <p:cNvPicPr>
            <a:picLocks noChangeAspect="1"/>
          </p:cNvPicPr>
          <p:nvPr userDrawn="1"/>
        </p:nvPicPr>
        <p:blipFill>
          <a:blip r:embed="rId6"/>
          <a:stretch>
            <a:fillRect/>
          </a:stretch>
        </p:blipFill>
        <p:spPr>
          <a:xfrm>
            <a:off x="7447721" y="5792034"/>
            <a:ext cx="914400" cy="914400"/>
          </a:xfrm>
          <a:prstGeom prst="rect">
            <a:avLst/>
          </a:prstGeom>
          <a:effectLst>
            <a:outerShdw blurRad="127000" dist="50800" dir="3000000" algn="ctr" rotWithShape="0">
              <a:srgbClr val="000000">
                <a:alpha val="43137"/>
              </a:srgbClr>
            </a:outerShdw>
          </a:effectLst>
        </p:spPr>
      </p:pic>
    </p:spTree>
    <p:extLst>
      <p:ext uri="{BB962C8B-B14F-4D97-AF65-F5344CB8AC3E}">
        <p14:creationId xmlns:p14="http://schemas.microsoft.com/office/powerpoint/2010/main" val="40469272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tx1"/>
        </a:solidFill>
        <a:effectLst/>
      </p:bgPr>
    </p:bg>
    <p:spTree>
      <p:nvGrpSpPr>
        <p:cNvPr id="1" name=""/>
        <p:cNvGrpSpPr/>
        <p:nvPr/>
      </p:nvGrpSpPr>
      <p:grpSpPr>
        <a:xfrm>
          <a:off x="0" y="0"/>
          <a:ext cx="0" cy="0"/>
          <a:chOff x="0" y="0"/>
          <a:chExt cx="0" cy="0"/>
        </a:xfrm>
      </p:grpSpPr>
      <p:pic>
        <p:nvPicPr>
          <p:cNvPr id="19" name="Picture 18" descr="A close up of an animal&#10;&#10;Description automatically generated">
            <a:extLst>
              <a:ext uri="{FF2B5EF4-FFF2-40B4-BE49-F238E27FC236}">
                <a16:creationId xmlns:a16="http://schemas.microsoft.com/office/drawing/2014/main" id="{397B8DB5-A412-2B44-8222-98EA6E5AE58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89798" y="0"/>
            <a:ext cx="10402202" cy="6858000"/>
          </a:xfrm>
          <a:prstGeom prst="rect">
            <a:avLst/>
          </a:prstGeom>
        </p:spPr>
      </p:pic>
      <p:sp>
        <p:nvSpPr>
          <p:cNvPr id="8" name="Title 1">
            <a:extLst>
              <a:ext uri="{FF2B5EF4-FFF2-40B4-BE49-F238E27FC236}">
                <a16:creationId xmlns:a16="http://schemas.microsoft.com/office/drawing/2014/main" id="{DCF6911A-6958-2C4B-9CFB-A23B5E967A73}"/>
              </a:ext>
            </a:extLst>
          </p:cNvPr>
          <p:cNvSpPr>
            <a:spLocks noGrp="1"/>
          </p:cNvSpPr>
          <p:nvPr>
            <p:ph type="ctrTitle" hasCustomPrompt="1"/>
          </p:nvPr>
        </p:nvSpPr>
        <p:spPr>
          <a:xfrm>
            <a:off x="285327" y="2276872"/>
            <a:ext cx="5522641" cy="909493"/>
          </a:xfrm>
          <a:prstGeom prst="rect">
            <a:avLst/>
          </a:prstGeom>
          <a:effectLst>
            <a:glow>
              <a:schemeClr val="tx1"/>
            </a:glow>
            <a:outerShdw blurRad="127000" dist="50800" dir="3000000" algn="ctr" rotWithShape="0">
              <a:schemeClr val="tx1"/>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cap="all" baseline="0">
                <a:solidFill>
                  <a:schemeClr val="bg1"/>
                </a:solidFill>
                <a:latin typeface="Montserrat ExtraBold" pitchFamily="2" charset="77"/>
                <a:ea typeface="+mj-ea"/>
                <a:cs typeface="Arial" panose="020B0604020202020204" pitchFamily="34" charset="0"/>
              </a:defRPr>
            </a:lvl1pPr>
          </a:lstStyle>
          <a:p>
            <a:r>
              <a:rPr lang="en-GB"/>
              <a:t>Presentation</a:t>
            </a:r>
            <a:br>
              <a:rPr lang="en-GB"/>
            </a:br>
            <a:r>
              <a:rPr lang="en-GB"/>
              <a:t>title</a:t>
            </a:r>
            <a:endParaRPr lang="en-US"/>
          </a:p>
        </p:txBody>
      </p:sp>
      <p:sp>
        <p:nvSpPr>
          <p:cNvPr id="18" name="Text Placeholder 17">
            <a:extLst>
              <a:ext uri="{FF2B5EF4-FFF2-40B4-BE49-F238E27FC236}">
                <a16:creationId xmlns:a16="http://schemas.microsoft.com/office/drawing/2014/main" id="{7F9871F9-5D60-F34D-9259-817949F61EAF}"/>
              </a:ext>
            </a:extLst>
          </p:cNvPr>
          <p:cNvSpPr>
            <a:spLocks noGrp="1"/>
          </p:cNvSpPr>
          <p:nvPr>
            <p:ph type="body" sz="quarter" idx="11" hasCustomPrompt="1"/>
          </p:nvPr>
        </p:nvSpPr>
        <p:spPr>
          <a:xfrm>
            <a:off x="283585" y="5612554"/>
            <a:ext cx="5688633" cy="696766"/>
          </a:xfrm>
          <a:prstGeom prst="rect">
            <a:avLst/>
          </a:prstGeom>
          <a:effectLst>
            <a:outerShdw blurRad="127000" dist="50800" dir="3000000" algn="ctr" rotWithShape="0">
              <a:srgbClr val="000000"/>
            </a:outerShdw>
          </a:effectLst>
        </p:spPr>
        <p:txBody>
          <a:bodyPr/>
          <a:lstStyle>
            <a:lvl1pPr marL="0" indent="0">
              <a:buNone/>
              <a:defRPr sz="1800" b="1" i="0">
                <a:solidFill>
                  <a:schemeClr val="bg1"/>
                </a:solidFill>
                <a:latin typeface="Montserrat" pitchFamily="2" charset="77"/>
              </a:defRPr>
            </a:lvl1pPr>
          </a:lstStyle>
          <a:p>
            <a:pPr lvl="0"/>
            <a:r>
              <a:rPr lang="en-US" sz="1800" b="1" i="0">
                <a:latin typeface="Montserrat" pitchFamily="2" charset="77"/>
              </a:rPr>
              <a:t>Venue, Date</a:t>
            </a:r>
          </a:p>
        </p:txBody>
      </p:sp>
      <p:sp>
        <p:nvSpPr>
          <p:cNvPr id="20" name="Text Placeholder 19">
            <a:extLst>
              <a:ext uri="{FF2B5EF4-FFF2-40B4-BE49-F238E27FC236}">
                <a16:creationId xmlns:a16="http://schemas.microsoft.com/office/drawing/2014/main" id="{151D6AE6-B5B7-4D43-BDE6-3F1347B92733}"/>
              </a:ext>
            </a:extLst>
          </p:cNvPr>
          <p:cNvSpPr>
            <a:spLocks noGrp="1"/>
          </p:cNvSpPr>
          <p:nvPr>
            <p:ph type="body" sz="quarter" idx="12" hasCustomPrompt="1"/>
          </p:nvPr>
        </p:nvSpPr>
        <p:spPr>
          <a:xfrm>
            <a:off x="283585" y="4357430"/>
            <a:ext cx="5688633" cy="914400"/>
          </a:xfrm>
          <a:prstGeom prst="rect">
            <a:avLst/>
          </a:prstGeom>
          <a:effectLst>
            <a:outerShdw blurRad="127000" dist="50800" dir="3000000" algn="tl" rotWithShape="0">
              <a:schemeClr val="tx1"/>
            </a:outerShdw>
          </a:effectLst>
        </p:spPr>
        <p:txBody>
          <a:bodyPr/>
          <a:lstStyle>
            <a:lvl1pPr marL="0" indent="0">
              <a:buNone/>
              <a:defRPr sz="2000" b="1" i="0">
                <a:solidFill>
                  <a:schemeClr val="bg1"/>
                </a:solidFill>
                <a:latin typeface="Montserrat" pitchFamily="2" charset="77"/>
              </a:defRPr>
            </a:lvl1pPr>
          </a:lstStyle>
          <a:p>
            <a:pPr lvl="0"/>
            <a:r>
              <a:rPr lang="en-US" sz="1800" b="1" i="0">
                <a:latin typeface="Montserrat" pitchFamily="2" charset="77"/>
              </a:rPr>
              <a:t>Presenter</a:t>
            </a:r>
          </a:p>
          <a:p>
            <a:pPr lvl="0"/>
            <a:r>
              <a:rPr lang="en-US" sz="1800" b="1" i="0">
                <a:latin typeface="Montserrat" pitchFamily="2" charset="77"/>
              </a:rPr>
              <a:t>Job Title</a:t>
            </a:r>
            <a:endParaRPr lang="en-US"/>
          </a:p>
        </p:txBody>
      </p:sp>
      <p:pic>
        <p:nvPicPr>
          <p:cNvPr id="7" name="Picture 6" descr="A picture containing drawing, food, plate&#10;&#10;Description automatically generated">
            <a:extLst>
              <a:ext uri="{FF2B5EF4-FFF2-40B4-BE49-F238E27FC236}">
                <a16:creationId xmlns:a16="http://schemas.microsoft.com/office/drawing/2014/main" id="{AEFEAFB5-C601-FC41-A64C-578573A67026}"/>
              </a:ext>
            </a:extLst>
          </p:cNvPr>
          <p:cNvPicPr>
            <a:picLocks noChangeAspect="1"/>
          </p:cNvPicPr>
          <p:nvPr userDrawn="1"/>
        </p:nvPicPr>
        <p:blipFill>
          <a:blip r:embed="rId3"/>
          <a:stretch>
            <a:fillRect/>
          </a:stretch>
        </p:blipFill>
        <p:spPr>
          <a:xfrm>
            <a:off x="401730" y="392400"/>
            <a:ext cx="2234756" cy="1044000"/>
          </a:xfrm>
          <a:prstGeom prst="rect">
            <a:avLst/>
          </a:prstGeom>
          <a:effectLst>
            <a:outerShdw blurRad="127000" dist="50800" dir="3000000" algn="ctr" rotWithShape="0">
              <a:srgbClr val="000000"/>
            </a:outerShdw>
          </a:effectLst>
        </p:spPr>
      </p:pic>
      <p:sp>
        <p:nvSpPr>
          <p:cNvPr id="9" name="Date Placeholder 1">
            <a:extLst>
              <a:ext uri="{FF2B5EF4-FFF2-40B4-BE49-F238E27FC236}">
                <a16:creationId xmlns:a16="http://schemas.microsoft.com/office/drawing/2014/main" id="{689DE2AA-1F68-164D-BE3F-A48F3471006E}"/>
              </a:ext>
            </a:extLst>
          </p:cNvPr>
          <p:cNvSpPr>
            <a:spLocks noGrp="1"/>
          </p:cNvSpPr>
          <p:nvPr>
            <p:ph type="dt" sz="half" idx="10"/>
          </p:nvPr>
        </p:nvSpPr>
        <p:spPr>
          <a:xfrm>
            <a:off x="176051" y="6453336"/>
            <a:ext cx="2607582" cy="365125"/>
          </a:xfrm>
          <a:prstGeom prst="rect">
            <a:avLst/>
          </a:prstGeom>
          <a:effectLst>
            <a:outerShdw blurRad="127000" dist="50800" dir="3000000" algn="ctr" rotWithShape="0">
              <a:srgbClr val="000000"/>
            </a:outerShdw>
          </a:effectLst>
        </p:spPr>
        <p:txBody>
          <a:bodyPr/>
          <a:lstStyle>
            <a:lvl1pPr>
              <a:defRPr sz="1400">
                <a:solidFill>
                  <a:schemeClr val="bg1"/>
                </a:solidFill>
              </a:defRPr>
            </a:lvl1pPr>
          </a:lstStyle>
          <a:p>
            <a:r>
              <a:rPr lang="en-US" dirty="0"/>
              <a:t>© Crown Copyright, Met Office</a:t>
            </a:r>
          </a:p>
        </p:txBody>
      </p:sp>
    </p:spTree>
    <p:extLst>
      <p:ext uri="{BB962C8B-B14F-4D97-AF65-F5344CB8AC3E}">
        <p14:creationId xmlns:p14="http://schemas.microsoft.com/office/powerpoint/2010/main" val="3073906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3EB14E5-E9C6-7F4B-85EC-1C663FE64369}"/>
              </a:ext>
            </a:extLst>
          </p:cNvPr>
          <p:cNvSpPr/>
          <p:nvPr userDrawn="1"/>
        </p:nvSpPr>
        <p:spPr>
          <a:xfrm>
            <a:off x="11573806" y="6314418"/>
            <a:ext cx="420413" cy="420413"/>
          </a:xfrm>
          <a:prstGeom prst="ellipse">
            <a:avLst/>
          </a:prstGeom>
          <a:solidFill>
            <a:srgbClr val="D1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7FF5DBC-9414-5441-ADFF-86F0AF34FAEC}"/>
              </a:ext>
            </a:extLst>
          </p:cNvPr>
          <p:cNvSpPr>
            <a:spLocks noGrp="1"/>
          </p:cNvSpPr>
          <p:nvPr>
            <p:ph type="sldNum" sz="quarter" idx="12"/>
          </p:nvPr>
        </p:nvSpPr>
        <p:spPr>
          <a:xfrm>
            <a:off x="11392382" y="6328706"/>
            <a:ext cx="783260" cy="420412"/>
          </a:xfrm>
          <a:prstGeom prst="rect">
            <a:avLst/>
          </a:prstGeom>
        </p:spPr>
        <p:txBody>
          <a:bodyPr/>
          <a:lstStyle>
            <a:lvl1pPr algn="ctr">
              <a:defRPr sz="2000" b="1">
                <a:solidFill>
                  <a:schemeClr val="bg1"/>
                </a:solidFill>
                <a:latin typeface="Arial" panose="020B0604020202020204" pitchFamily="34" charset="0"/>
                <a:cs typeface="Arial" panose="020B0604020202020204" pitchFamily="34" charset="0"/>
              </a:defRPr>
            </a:lvl1pPr>
          </a:lstStyle>
          <a:p>
            <a:fld id="{102F06D9-9A38-FF48-91F7-097E2C66BBBE}" type="slidenum">
              <a:rPr lang="en-US" smtClean="0"/>
              <a:pPr/>
              <a:t>‹#›</a:t>
            </a:fld>
            <a:endParaRPr lang="en-US" dirty="0"/>
          </a:p>
        </p:txBody>
      </p:sp>
      <p:cxnSp>
        <p:nvCxnSpPr>
          <p:cNvPr id="7" name="Straight Connector 6">
            <a:extLst>
              <a:ext uri="{FF2B5EF4-FFF2-40B4-BE49-F238E27FC236}">
                <a16:creationId xmlns:a16="http://schemas.microsoft.com/office/drawing/2014/main" id="{C1BD8EFF-66D4-A348-BAC4-A2A36E23333F}"/>
              </a:ext>
            </a:extLst>
          </p:cNvPr>
          <p:cNvCxnSpPr>
            <a:cxnSpLocks/>
          </p:cNvCxnSpPr>
          <p:nvPr userDrawn="1"/>
        </p:nvCxnSpPr>
        <p:spPr>
          <a:xfrm>
            <a:off x="288925" y="260648"/>
            <a:ext cx="11610975" cy="0"/>
          </a:xfrm>
          <a:prstGeom prst="line">
            <a:avLst/>
          </a:prstGeom>
          <a:ln w="50800">
            <a:solidFill>
              <a:srgbClr val="D14826"/>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BFCA940-99C9-CD4C-B12B-03AE27EB59AB}"/>
              </a:ext>
            </a:extLst>
          </p:cNvPr>
          <p:cNvSpPr>
            <a:spLocks noGrp="1"/>
          </p:cNvSpPr>
          <p:nvPr>
            <p:ph type="title" hasCustomPrompt="1"/>
          </p:nvPr>
        </p:nvSpPr>
        <p:spPr>
          <a:xfrm>
            <a:off x="258232" y="411618"/>
            <a:ext cx="11644843" cy="443198"/>
          </a:xfrm>
          <a:prstGeom prst="rect">
            <a:avLst/>
          </a:prstGeom>
        </p:spPr>
        <p:txBody>
          <a:bodyPr wrap="square" lIns="0" tIns="0" rIns="0" bIns="0" anchor="b">
            <a:spAutoFit/>
          </a:bodyPr>
          <a:lstStyle>
            <a:lvl1pPr>
              <a:defRPr sz="3200" b="1">
                <a:latin typeface="Arial" panose="020B0604020202020204" pitchFamily="34" charset="0"/>
                <a:cs typeface="Arial" panose="020B0604020202020204" pitchFamily="34" charset="0"/>
              </a:defRPr>
            </a:lvl1pPr>
          </a:lstStyle>
          <a:p>
            <a:r>
              <a:rPr lang="en-GB"/>
              <a:t>Click to edit title</a:t>
            </a:r>
            <a:endParaRPr lang="en-US"/>
          </a:p>
        </p:txBody>
      </p:sp>
      <p:sp>
        <p:nvSpPr>
          <p:cNvPr id="13" name="Text Placeholder 3">
            <a:extLst>
              <a:ext uri="{FF2B5EF4-FFF2-40B4-BE49-F238E27FC236}">
                <a16:creationId xmlns:a16="http://schemas.microsoft.com/office/drawing/2014/main" id="{BABF67AD-DC29-AA4A-B3CD-9A8D41404684}"/>
              </a:ext>
            </a:extLst>
          </p:cNvPr>
          <p:cNvSpPr>
            <a:spLocks noGrp="1"/>
          </p:cNvSpPr>
          <p:nvPr>
            <p:ph type="body" sz="half" idx="2" hasCustomPrompt="1"/>
          </p:nvPr>
        </p:nvSpPr>
        <p:spPr>
          <a:xfrm>
            <a:off x="258232" y="881320"/>
            <a:ext cx="11644843" cy="333198"/>
          </a:xfrm>
          <a:prstGeom prst="rect">
            <a:avLst/>
          </a:prstGeom>
        </p:spPr>
        <p:txBody>
          <a:bodyPr lIns="0" tIns="0" bIns="0">
            <a:normAutofit/>
          </a:bodyPr>
          <a:lstStyle>
            <a:lvl1pPr marL="0" indent="0">
              <a:buNone/>
              <a:defRPr sz="2400" b="1">
                <a:solidFill>
                  <a:srgbClr val="D1482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subtitle</a:t>
            </a:r>
          </a:p>
        </p:txBody>
      </p:sp>
      <p:sp>
        <p:nvSpPr>
          <p:cNvPr id="10" name="Date Placeholder 1">
            <a:extLst>
              <a:ext uri="{FF2B5EF4-FFF2-40B4-BE49-F238E27FC236}">
                <a16:creationId xmlns:a16="http://schemas.microsoft.com/office/drawing/2014/main" id="{292A1FEA-E867-4148-A12B-5436D7B99884}"/>
              </a:ext>
            </a:extLst>
          </p:cNvPr>
          <p:cNvSpPr>
            <a:spLocks noGrp="1"/>
          </p:cNvSpPr>
          <p:nvPr>
            <p:ph type="dt" sz="half" idx="10"/>
          </p:nvPr>
        </p:nvSpPr>
        <p:spPr>
          <a:xfrm>
            <a:off x="176051" y="6453336"/>
            <a:ext cx="2607582" cy="365125"/>
          </a:xfrm>
          <a:prstGeom prst="rect">
            <a:avLst/>
          </a:prstGeom>
        </p:spPr>
        <p:txBody>
          <a:bodyPr/>
          <a:lstStyle>
            <a:lvl1pPr>
              <a:defRPr sz="1400"/>
            </a:lvl1pPr>
          </a:lstStyle>
          <a:p>
            <a:r>
              <a:rPr lang="en-US" dirty="0"/>
              <a:t>© Crown Copyright, Met Office</a:t>
            </a:r>
          </a:p>
        </p:txBody>
      </p:sp>
      <p:pic>
        <p:nvPicPr>
          <p:cNvPr id="3" name="Picture 2" descr="A close up of a sign&#10;&#10;Description automatically generated">
            <a:extLst>
              <a:ext uri="{FF2B5EF4-FFF2-40B4-BE49-F238E27FC236}">
                <a16:creationId xmlns:a16="http://schemas.microsoft.com/office/drawing/2014/main" id="{E384B62B-4158-564F-AF1A-D84974B4107F}"/>
              </a:ext>
            </a:extLst>
          </p:cNvPr>
          <p:cNvPicPr>
            <a:picLocks noChangeAspect="1"/>
          </p:cNvPicPr>
          <p:nvPr userDrawn="1"/>
        </p:nvPicPr>
        <p:blipFill>
          <a:blip r:embed="rId2"/>
          <a:stretch>
            <a:fillRect/>
          </a:stretch>
        </p:blipFill>
        <p:spPr>
          <a:xfrm>
            <a:off x="10184921" y="6127200"/>
            <a:ext cx="1378800" cy="644130"/>
          </a:xfrm>
          <a:prstGeom prst="rect">
            <a:avLst/>
          </a:prstGeom>
        </p:spPr>
      </p:pic>
    </p:spTree>
    <p:extLst>
      <p:ext uri="{BB962C8B-B14F-4D97-AF65-F5344CB8AC3E}">
        <p14:creationId xmlns:p14="http://schemas.microsoft.com/office/powerpoint/2010/main" val="3394558529"/>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guide id="3" pos="7423" userDrawn="1">
          <p15:clr>
            <a:srgbClr val="FBAE40"/>
          </p15:clr>
        </p15:guide>
        <p15:guide id="4" orient="horz" pos="226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BFCA940-99C9-CD4C-B12B-03AE27EB59AB}"/>
              </a:ext>
            </a:extLst>
          </p:cNvPr>
          <p:cNvSpPr>
            <a:spLocks noGrp="1"/>
          </p:cNvSpPr>
          <p:nvPr>
            <p:ph type="title" hasCustomPrompt="1"/>
          </p:nvPr>
        </p:nvSpPr>
        <p:spPr>
          <a:xfrm>
            <a:off x="258232" y="411618"/>
            <a:ext cx="11737304" cy="443198"/>
          </a:xfrm>
          <a:prstGeom prst="rect">
            <a:avLst/>
          </a:prstGeom>
        </p:spPr>
        <p:txBody>
          <a:bodyPr wrap="square" lIns="0" tIns="0" rIns="0" bIns="0" anchor="b">
            <a:spAutoFit/>
          </a:bodyPr>
          <a:lstStyle>
            <a:lvl1pPr>
              <a:defRPr sz="3200" b="1">
                <a:latin typeface="Arial" panose="020B0604020202020204" pitchFamily="34" charset="0"/>
                <a:cs typeface="Arial" panose="020B0604020202020204" pitchFamily="34" charset="0"/>
              </a:defRPr>
            </a:lvl1pPr>
          </a:lstStyle>
          <a:p>
            <a:r>
              <a:rPr lang="en-GB"/>
              <a:t>Click to edit title</a:t>
            </a:r>
            <a:endParaRPr lang="en-US"/>
          </a:p>
        </p:txBody>
      </p:sp>
      <p:sp>
        <p:nvSpPr>
          <p:cNvPr id="13" name="Text Placeholder 3">
            <a:extLst>
              <a:ext uri="{FF2B5EF4-FFF2-40B4-BE49-F238E27FC236}">
                <a16:creationId xmlns:a16="http://schemas.microsoft.com/office/drawing/2014/main" id="{BABF67AD-DC29-AA4A-B3CD-9A8D41404684}"/>
              </a:ext>
            </a:extLst>
          </p:cNvPr>
          <p:cNvSpPr>
            <a:spLocks noGrp="1"/>
          </p:cNvSpPr>
          <p:nvPr>
            <p:ph type="body" sz="half" idx="2" hasCustomPrompt="1"/>
          </p:nvPr>
        </p:nvSpPr>
        <p:spPr>
          <a:xfrm>
            <a:off x="258232" y="881320"/>
            <a:ext cx="11734129" cy="333198"/>
          </a:xfrm>
          <a:prstGeom prst="rect">
            <a:avLst/>
          </a:prstGeom>
        </p:spPr>
        <p:txBody>
          <a:bodyPr lIns="0" tIns="0" bIns="0">
            <a:normAutofit/>
          </a:bodyPr>
          <a:lstStyle>
            <a:lvl1pPr marL="0" indent="0">
              <a:buNone/>
              <a:defRPr sz="2400" b="1">
                <a:solidFill>
                  <a:srgbClr val="94A4BA"/>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subtitle</a:t>
            </a:r>
          </a:p>
        </p:txBody>
      </p:sp>
      <p:sp>
        <p:nvSpPr>
          <p:cNvPr id="10" name="Oval 9">
            <a:extLst>
              <a:ext uri="{FF2B5EF4-FFF2-40B4-BE49-F238E27FC236}">
                <a16:creationId xmlns:a16="http://schemas.microsoft.com/office/drawing/2014/main" id="{FF9F88F5-603A-8945-AB8D-03D5BF8B5B94}"/>
              </a:ext>
            </a:extLst>
          </p:cNvPr>
          <p:cNvSpPr/>
          <p:nvPr userDrawn="1"/>
        </p:nvSpPr>
        <p:spPr>
          <a:xfrm>
            <a:off x="11573806" y="6314418"/>
            <a:ext cx="420413" cy="420413"/>
          </a:xfrm>
          <a:prstGeom prst="ellipse">
            <a:avLst/>
          </a:prstGeom>
          <a:solidFill>
            <a:srgbClr val="95A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3">
            <a:extLst>
              <a:ext uri="{FF2B5EF4-FFF2-40B4-BE49-F238E27FC236}">
                <a16:creationId xmlns:a16="http://schemas.microsoft.com/office/drawing/2014/main" id="{8FDF1F00-E1B6-6846-AF84-4E0FFAC49E3B}"/>
              </a:ext>
            </a:extLst>
          </p:cNvPr>
          <p:cNvSpPr>
            <a:spLocks noGrp="1"/>
          </p:cNvSpPr>
          <p:nvPr>
            <p:ph type="sldNum" sz="quarter" idx="12"/>
          </p:nvPr>
        </p:nvSpPr>
        <p:spPr>
          <a:xfrm>
            <a:off x="11392382" y="6328706"/>
            <a:ext cx="783260" cy="420412"/>
          </a:xfrm>
          <a:prstGeom prst="rect">
            <a:avLst/>
          </a:prstGeom>
        </p:spPr>
        <p:txBody>
          <a:bodyPr/>
          <a:lstStyle>
            <a:lvl1pPr algn="ctr">
              <a:defRPr sz="2000" b="1">
                <a:solidFill>
                  <a:schemeClr val="tx1"/>
                </a:solidFill>
                <a:latin typeface="Arial" panose="020B0604020202020204" pitchFamily="34" charset="0"/>
                <a:cs typeface="Arial" panose="020B0604020202020204" pitchFamily="34" charset="0"/>
              </a:defRPr>
            </a:lvl1pPr>
          </a:lstStyle>
          <a:p>
            <a:fld id="{102F06D9-9A38-FF48-91F7-097E2C66BBBE}" type="slidenum">
              <a:rPr lang="en-US" smtClean="0"/>
              <a:pPr/>
              <a:t>‹#›</a:t>
            </a:fld>
            <a:endParaRPr lang="en-US" dirty="0"/>
          </a:p>
        </p:txBody>
      </p:sp>
      <p:cxnSp>
        <p:nvCxnSpPr>
          <p:cNvPr id="14" name="Straight Connector 13">
            <a:extLst>
              <a:ext uri="{FF2B5EF4-FFF2-40B4-BE49-F238E27FC236}">
                <a16:creationId xmlns:a16="http://schemas.microsoft.com/office/drawing/2014/main" id="{8245B5E2-D6D5-0A48-A219-3819E69CA469}"/>
              </a:ext>
            </a:extLst>
          </p:cNvPr>
          <p:cNvCxnSpPr>
            <a:cxnSpLocks/>
          </p:cNvCxnSpPr>
          <p:nvPr userDrawn="1"/>
        </p:nvCxnSpPr>
        <p:spPr>
          <a:xfrm>
            <a:off x="288925" y="260648"/>
            <a:ext cx="11610975" cy="0"/>
          </a:xfrm>
          <a:prstGeom prst="line">
            <a:avLst/>
          </a:prstGeom>
          <a:ln w="50800">
            <a:solidFill>
              <a:srgbClr val="95A5BA"/>
            </a:solidFill>
          </a:ln>
        </p:spPr>
        <p:style>
          <a:lnRef idx="1">
            <a:schemeClr val="accent1"/>
          </a:lnRef>
          <a:fillRef idx="0">
            <a:schemeClr val="accent1"/>
          </a:fillRef>
          <a:effectRef idx="0">
            <a:schemeClr val="accent1"/>
          </a:effectRef>
          <a:fontRef idx="minor">
            <a:schemeClr val="tx1"/>
          </a:fontRef>
        </p:style>
      </p:cxnSp>
      <p:sp>
        <p:nvSpPr>
          <p:cNvPr id="15" name="Date Placeholder 1">
            <a:extLst>
              <a:ext uri="{FF2B5EF4-FFF2-40B4-BE49-F238E27FC236}">
                <a16:creationId xmlns:a16="http://schemas.microsoft.com/office/drawing/2014/main" id="{B9B4C999-48FC-AA43-8D7B-CE1FDD389BCE}"/>
              </a:ext>
            </a:extLst>
          </p:cNvPr>
          <p:cNvSpPr>
            <a:spLocks noGrp="1"/>
          </p:cNvSpPr>
          <p:nvPr>
            <p:ph type="dt" sz="half" idx="10"/>
          </p:nvPr>
        </p:nvSpPr>
        <p:spPr>
          <a:xfrm>
            <a:off x="176051" y="6453336"/>
            <a:ext cx="2607582" cy="365125"/>
          </a:xfrm>
          <a:prstGeom prst="rect">
            <a:avLst/>
          </a:prstGeom>
        </p:spPr>
        <p:txBody>
          <a:bodyPr/>
          <a:lstStyle>
            <a:lvl1pPr>
              <a:defRPr sz="1400"/>
            </a:lvl1pPr>
          </a:lstStyle>
          <a:p>
            <a:r>
              <a:rPr lang="en-US" dirty="0"/>
              <a:t>© Crown Copyright, Met Office</a:t>
            </a:r>
          </a:p>
        </p:txBody>
      </p:sp>
      <p:pic>
        <p:nvPicPr>
          <p:cNvPr id="16" name="Picture 15" descr="A close up of a sign&#10;&#10;Description automatically generated">
            <a:extLst>
              <a:ext uri="{FF2B5EF4-FFF2-40B4-BE49-F238E27FC236}">
                <a16:creationId xmlns:a16="http://schemas.microsoft.com/office/drawing/2014/main" id="{BCE84BAD-F065-BC4D-BD7A-39940C55D385}"/>
              </a:ext>
            </a:extLst>
          </p:cNvPr>
          <p:cNvPicPr>
            <a:picLocks noChangeAspect="1"/>
          </p:cNvPicPr>
          <p:nvPr userDrawn="1"/>
        </p:nvPicPr>
        <p:blipFill>
          <a:blip r:embed="rId2"/>
          <a:stretch>
            <a:fillRect/>
          </a:stretch>
        </p:blipFill>
        <p:spPr>
          <a:xfrm>
            <a:off x="10184921" y="6127200"/>
            <a:ext cx="1378800" cy="644130"/>
          </a:xfrm>
          <a:prstGeom prst="rect">
            <a:avLst/>
          </a:prstGeom>
        </p:spPr>
      </p:pic>
    </p:spTree>
    <p:extLst>
      <p:ext uri="{BB962C8B-B14F-4D97-AF65-F5344CB8AC3E}">
        <p14:creationId xmlns:p14="http://schemas.microsoft.com/office/powerpoint/2010/main" val="1925430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BFCA940-99C9-CD4C-B12B-03AE27EB59AB}"/>
              </a:ext>
            </a:extLst>
          </p:cNvPr>
          <p:cNvSpPr>
            <a:spLocks noGrp="1"/>
          </p:cNvSpPr>
          <p:nvPr>
            <p:ph type="title" hasCustomPrompt="1"/>
          </p:nvPr>
        </p:nvSpPr>
        <p:spPr>
          <a:xfrm>
            <a:off x="258232" y="411618"/>
            <a:ext cx="11644843" cy="443198"/>
          </a:xfrm>
          <a:prstGeom prst="rect">
            <a:avLst/>
          </a:prstGeom>
        </p:spPr>
        <p:txBody>
          <a:bodyPr wrap="square" lIns="0" tIns="0" rIns="0" bIns="0" anchor="b">
            <a:spAutoFit/>
          </a:bodyPr>
          <a:lstStyle>
            <a:lvl1pPr>
              <a:defRPr sz="3200" b="1">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3" name="Text Placeholder 3">
            <a:extLst>
              <a:ext uri="{FF2B5EF4-FFF2-40B4-BE49-F238E27FC236}">
                <a16:creationId xmlns:a16="http://schemas.microsoft.com/office/drawing/2014/main" id="{BABF67AD-DC29-AA4A-B3CD-9A8D41404684}"/>
              </a:ext>
            </a:extLst>
          </p:cNvPr>
          <p:cNvSpPr>
            <a:spLocks noGrp="1"/>
          </p:cNvSpPr>
          <p:nvPr>
            <p:ph type="body" sz="half" idx="2" hasCustomPrompt="1"/>
          </p:nvPr>
        </p:nvSpPr>
        <p:spPr>
          <a:xfrm>
            <a:off x="258232" y="881320"/>
            <a:ext cx="11644843" cy="333198"/>
          </a:xfrm>
          <a:prstGeom prst="rect">
            <a:avLst/>
          </a:prstGeom>
        </p:spPr>
        <p:txBody>
          <a:bodyPr lIns="0" tIns="0" bIns="0">
            <a:normAutofit/>
          </a:bodyPr>
          <a:lstStyle>
            <a:lvl1pPr marL="0" indent="0">
              <a:buNone/>
              <a:defRPr sz="2400" b="1">
                <a:solidFill>
                  <a:srgbClr val="D1482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subtitle</a:t>
            </a:r>
          </a:p>
        </p:txBody>
      </p:sp>
      <p:sp>
        <p:nvSpPr>
          <p:cNvPr id="14" name="Oval 13">
            <a:extLst>
              <a:ext uri="{FF2B5EF4-FFF2-40B4-BE49-F238E27FC236}">
                <a16:creationId xmlns:a16="http://schemas.microsoft.com/office/drawing/2014/main" id="{A28FD049-38F6-3B44-A1AA-9D3CBF7851A1}"/>
              </a:ext>
            </a:extLst>
          </p:cNvPr>
          <p:cNvSpPr/>
          <p:nvPr userDrawn="1"/>
        </p:nvSpPr>
        <p:spPr>
          <a:xfrm>
            <a:off x="11573806" y="6314418"/>
            <a:ext cx="420413" cy="420413"/>
          </a:xfrm>
          <a:prstGeom prst="ellipse">
            <a:avLst/>
          </a:prstGeom>
          <a:solidFill>
            <a:srgbClr val="D1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3">
            <a:extLst>
              <a:ext uri="{FF2B5EF4-FFF2-40B4-BE49-F238E27FC236}">
                <a16:creationId xmlns:a16="http://schemas.microsoft.com/office/drawing/2014/main" id="{B985969A-4136-7247-A410-015FF9AD81E9}"/>
              </a:ext>
            </a:extLst>
          </p:cNvPr>
          <p:cNvSpPr>
            <a:spLocks noGrp="1"/>
          </p:cNvSpPr>
          <p:nvPr>
            <p:ph type="sldNum" sz="quarter" idx="12"/>
          </p:nvPr>
        </p:nvSpPr>
        <p:spPr>
          <a:xfrm>
            <a:off x="11392382" y="6328706"/>
            <a:ext cx="783260" cy="420412"/>
          </a:xfrm>
          <a:prstGeom prst="rect">
            <a:avLst/>
          </a:prstGeom>
        </p:spPr>
        <p:txBody>
          <a:bodyPr/>
          <a:lstStyle>
            <a:lvl1pPr algn="ctr">
              <a:defRPr sz="2000" b="1">
                <a:solidFill>
                  <a:schemeClr val="bg1"/>
                </a:solidFill>
                <a:latin typeface="Arial" panose="020B0604020202020204" pitchFamily="34" charset="0"/>
                <a:cs typeface="Arial" panose="020B0604020202020204" pitchFamily="34" charset="0"/>
              </a:defRPr>
            </a:lvl1pPr>
          </a:lstStyle>
          <a:p>
            <a:fld id="{102F06D9-9A38-FF48-91F7-097E2C66BBBE}" type="slidenum">
              <a:rPr lang="en-US" smtClean="0"/>
              <a:pPr/>
              <a:t>‹#›</a:t>
            </a:fld>
            <a:endParaRPr lang="en-US" dirty="0"/>
          </a:p>
        </p:txBody>
      </p:sp>
      <p:cxnSp>
        <p:nvCxnSpPr>
          <p:cNvPr id="17" name="Straight Connector 16">
            <a:extLst>
              <a:ext uri="{FF2B5EF4-FFF2-40B4-BE49-F238E27FC236}">
                <a16:creationId xmlns:a16="http://schemas.microsoft.com/office/drawing/2014/main" id="{39550F15-6FB3-A941-8EA4-50D6FF64CAC7}"/>
              </a:ext>
            </a:extLst>
          </p:cNvPr>
          <p:cNvCxnSpPr>
            <a:cxnSpLocks/>
          </p:cNvCxnSpPr>
          <p:nvPr userDrawn="1"/>
        </p:nvCxnSpPr>
        <p:spPr>
          <a:xfrm>
            <a:off x="288925" y="260648"/>
            <a:ext cx="11610975" cy="0"/>
          </a:xfrm>
          <a:prstGeom prst="line">
            <a:avLst/>
          </a:prstGeom>
          <a:ln w="50800">
            <a:solidFill>
              <a:srgbClr val="D14826"/>
            </a:solidFill>
          </a:ln>
        </p:spPr>
        <p:style>
          <a:lnRef idx="1">
            <a:schemeClr val="accent1"/>
          </a:lnRef>
          <a:fillRef idx="0">
            <a:schemeClr val="accent1"/>
          </a:fillRef>
          <a:effectRef idx="0">
            <a:schemeClr val="accent1"/>
          </a:effectRef>
          <a:fontRef idx="minor">
            <a:schemeClr val="tx1"/>
          </a:fontRef>
        </p:style>
      </p:cxnSp>
      <p:sp>
        <p:nvSpPr>
          <p:cNvPr id="10" name="Date Placeholder 1">
            <a:extLst>
              <a:ext uri="{FF2B5EF4-FFF2-40B4-BE49-F238E27FC236}">
                <a16:creationId xmlns:a16="http://schemas.microsoft.com/office/drawing/2014/main" id="{ED9A6860-C960-A84F-8DC4-D4D948984783}"/>
              </a:ext>
            </a:extLst>
          </p:cNvPr>
          <p:cNvSpPr>
            <a:spLocks noGrp="1"/>
          </p:cNvSpPr>
          <p:nvPr>
            <p:ph type="dt" sz="half" idx="10"/>
          </p:nvPr>
        </p:nvSpPr>
        <p:spPr>
          <a:xfrm>
            <a:off x="176051" y="6453336"/>
            <a:ext cx="2607582" cy="365125"/>
          </a:xfrm>
          <a:prstGeom prst="rect">
            <a:avLst/>
          </a:prstGeom>
        </p:spPr>
        <p:txBody>
          <a:bodyPr/>
          <a:lstStyle>
            <a:lvl1pPr>
              <a:defRPr sz="1400">
                <a:solidFill>
                  <a:schemeClr val="bg1"/>
                </a:solidFill>
              </a:defRPr>
            </a:lvl1pPr>
          </a:lstStyle>
          <a:p>
            <a:r>
              <a:rPr lang="en-US" dirty="0"/>
              <a:t>© Crown Copyright, Met Office</a:t>
            </a:r>
          </a:p>
        </p:txBody>
      </p:sp>
      <p:pic>
        <p:nvPicPr>
          <p:cNvPr id="3" name="Picture 2" descr="A picture containing drawing, food, plate&#10;&#10;Description automatically generated">
            <a:extLst>
              <a:ext uri="{FF2B5EF4-FFF2-40B4-BE49-F238E27FC236}">
                <a16:creationId xmlns:a16="http://schemas.microsoft.com/office/drawing/2014/main" id="{EBAA4964-EBA6-9245-BA21-83453C0E04FA}"/>
              </a:ext>
            </a:extLst>
          </p:cNvPr>
          <p:cNvPicPr>
            <a:picLocks noChangeAspect="1"/>
          </p:cNvPicPr>
          <p:nvPr userDrawn="1"/>
        </p:nvPicPr>
        <p:blipFill>
          <a:blip r:embed="rId2"/>
          <a:stretch>
            <a:fillRect/>
          </a:stretch>
        </p:blipFill>
        <p:spPr>
          <a:xfrm>
            <a:off x="10184400" y="6127200"/>
            <a:ext cx="1378800" cy="644130"/>
          </a:xfrm>
          <a:prstGeom prst="rect">
            <a:avLst/>
          </a:prstGeom>
        </p:spPr>
      </p:pic>
    </p:spTree>
    <p:extLst>
      <p:ext uri="{BB962C8B-B14F-4D97-AF65-F5344CB8AC3E}">
        <p14:creationId xmlns:p14="http://schemas.microsoft.com/office/powerpoint/2010/main" val="3635436400"/>
      </p:ext>
    </p:extLst>
  </p:cSld>
  <p:clrMapOvr>
    <a:masterClrMapping/>
  </p:clrMapOvr>
  <p:extLst>
    <p:ext uri="{DCECCB84-F9BA-43D5-87BE-67443E8EF086}">
      <p15:sldGuideLst xmlns:p15="http://schemas.microsoft.com/office/powerpoint/2012/main">
        <p15:guide id="1" orient="horz" pos="4247" userDrawn="1">
          <p15:clr>
            <a:srgbClr val="FBAE40"/>
          </p15:clr>
        </p15:guide>
        <p15:guide id="2" pos="3840">
          <p15:clr>
            <a:srgbClr val="FBAE40"/>
          </p15:clr>
        </p15:guide>
        <p15:guide id="3" orient="horz" pos="226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BFCA940-99C9-CD4C-B12B-03AE27EB59AB}"/>
              </a:ext>
            </a:extLst>
          </p:cNvPr>
          <p:cNvSpPr>
            <a:spLocks noGrp="1"/>
          </p:cNvSpPr>
          <p:nvPr>
            <p:ph type="title" hasCustomPrompt="1"/>
          </p:nvPr>
        </p:nvSpPr>
        <p:spPr>
          <a:xfrm>
            <a:off x="258232" y="411618"/>
            <a:ext cx="11644843" cy="443198"/>
          </a:xfrm>
          <a:prstGeom prst="rect">
            <a:avLst/>
          </a:prstGeom>
        </p:spPr>
        <p:txBody>
          <a:bodyPr wrap="square" lIns="0" tIns="0" rIns="0" bIns="0" anchor="b">
            <a:spAutoFit/>
          </a:bodyPr>
          <a:lstStyle>
            <a:lvl1pPr>
              <a:defRPr sz="3200" b="1">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3" name="Text Placeholder 3">
            <a:extLst>
              <a:ext uri="{FF2B5EF4-FFF2-40B4-BE49-F238E27FC236}">
                <a16:creationId xmlns:a16="http://schemas.microsoft.com/office/drawing/2014/main" id="{BABF67AD-DC29-AA4A-B3CD-9A8D41404684}"/>
              </a:ext>
            </a:extLst>
          </p:cNvPr>
          <p:cNvSpPr>
            <a:spLocks noGrp="1"/>
          </p:cNvSpPr>
          <p:nvPr>
            <p:ph type="body" sz="half" idx="2" hasCustomPrompt="1"/>
          </p:nvPr>
        </p:nvSpPr>
        <p:spPr>
          <a:xfrm>
            <a:off x="258232" y="881320"/>
            <a:ext cx="11644843" cy="333198"/>
          </a:xfrm>
          <a:prstGeom prst="rect">
            <a:avLst/>
          </a:prstGeom>
        </p:spPr>
        <p:txBody>
          <a:bodyPr lIns="0" tIns="0" bIns="0">
            <a:normAutofit/>
          </a:bodyPr>
          <a:lstStyle>
            <a:lvl1pPr marL="0" indent="0">
              <a:buNone/>
              <a:defRPr sz="2400" b="1">
                <a:solidFill>
                  <a:srgbClr val="95A4BA"/>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subtitle</a:t>
            </a:r>
          </a:p>
        </p:txBody>
      </p:sp>
      <p:sp>
        <p:nvSpPr>
          <p:cNvPr id="14" name="Oval 13">
            <a:extLst>
              <a:ext uri="{FF2B5EF4-FFF2-40B4-BE49-F238E27FC236}">
                <a16:creationId xmlns:a16="http://schemas.microsoft.com/office/drawing/2014/main" id="{A28FD049-38F6-3B44-A1AA-9D3CBF7851A1}"/>
              </a:ext>
            </a:extLst>
          </p:cNvPr>
          <p:cNvSpPr/>
          <p:nvPr userDrawn="1"/>
        </p:nvSpPr>
        <p:spPr>
          <a:xfrm>
            <a:off x="11573806" y="6314418"/>
            <a:ext cx="420413" cy="420413"/>
          </a:xfrm>
          <a:prstGeom prst="ellipse">
            <a:avLst/>
          </a:prstGeom>
          <a:solidFill>
            <a:srgbClr val="95A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3">
            <a:extLst>
              <a:ext uri="{FF2B5EF4-FFF2-40B4-BE49-F238E27FC236}">
                <a16:creationId xmlns:a16="http://schemas.microsoft.com/office/drawing/2014/main" id="{B985969A-4136-7247-A410-015FF9AD81E9}"/>
              </a:ext>
            </a:extLst>
          </p:cNvPr>
          <p:cNvSpPr>
            <a:spLocks noGrp="1"/>
          </p:cNvSpPr>
          <p:nvPr>
            <p:ph type="sldNum" sz="quarter" idx="12"/>
          </p:nvPr>
        </p:nvSpPr>
        <p:spPr>
          <a:xfrm>
            <a:off x="11392382" y="6328706"/>
            <a:ext cx="783260" cy="420412"/>
          </a:xfrm>
          <a:prstGeom prst="rect">
            <a:avLst/>
          </a:prstGeom>
        </p:spPr>
        <p:txBody>
          <a:bodyPr/>
          <a:lstStyle>
            <a:lvl1pPr algn="ctr">
              <a:defRPr sz="2000" b="1">
                <a:solidFill>
                  <a:schemeClr val="tx1"/>
                </a:solidFill>
                <a:latin typeface="Arial" panose="020B0604020202020204" pitchFamily="34" charset="0"/>
                <a:cs typeface="Arial" panose="020B0604020202020204" pitchFamily="34" charset="0"/>
              </a:defRPr>
            </a:lvl1pPr>
          </a:lstStyle>
          <a:p>
            <a:fld id="{102F06D9-9A38-FF48-91F7-097E2C66BBBE}" type="slidenum">
              <a:rPr lang="en-US" smtClean="0"/>
              <a:pPr/>
              <a:t>‹#›</a:t>
            </a:fld>
            <a:endParaRPr lang="en-US" dirty="0"/>
          </a:p>
        </p:txBody>
      </p:sp>
      <p:cxnSp>
        <p:nvCxnSpPr>
          <p:cNvPr id="17" name="Straight Connector 16">
            <a:extLst>
              <a:ext uri="{FF2B5EF4-FFF2-40B4-BE49-F238E27FC236}">
                <a16:creationId xmlns:a16="http://schemas.microsoft.com/office/drawing/2014/main" id="{39550F15-6FB3-A941-8EA4-50D6FF64CAC7}"/>
              </a:ext>
            </a:extLst>
          </p:cNvPr>
          <p:cNvCxnSpPr>
            <a:cxnSpLocks/>
          </p:cNvCxnSpPr>
          <p:nvPr userDrawn="1"/>
        </p:nvCxnSpPr>
        <p:spPr>
          <a:xfrm>
            <a:off x="288925" y="260648"/>
            <a:ext cx="11610975" cy="0"/>
          </a:xfrm>
          <a:prstGeom prst="line">
            <a:avLst/>
          </a:prstGeom>
          <a:ln w="50800">
            <a:solidFill>
              <a:srgbClr val="95A4BA"/>
            </a:solidFill>
          </a:ln>
        </p:spPr>
        <p:style>
          <a:lnRef idx="1">
            <a:schemeClr val="accent1"/>
          </a:lnRef>
          <a:fillRef idx="0">
            <a:schemeClr val="accent1"/>
          </a:fillRef>
          <a:effectRef idx="0">
            <a:schemeClr val="accent1"/>
          </a:effectRef>
          <a:fontRef idx="minor">
            <a:schemeClr val="tx1"/>
          </a:fontRef>
        </p:style>
      </p:cxnSp>
      <p:sp>
        <p:nvSpPr>
          <p:cNvPr id="10" name="Date Placeholder 1">
            <a:extLst>
              <a:ext uri="{FF2B5EF4-FFF2-40B4-BE49-F238E27FC236}">
                <a16:creationId xmlns:a16="http://schemas.microsoft.com/office/drawing/2014/main" id="{CCF1AA83-D172-9948-9F8A-8C94CD4EA49A}"/>
              </a:ext>
            </a:extLst>
          </p:cNvPr>
          <p:cNvSpPr>
            <a:spLocks noGrp="1"/>
          </p:cNvSpPr>
          <p:nvPr>
            <p:ph type="dt" sz="half" idx="10"/>
          </p:nvPr>
        </p:nvSpPr>
        <p:spPr>
          <a:xfrm>
            <a:off x="176051" y="6453336"/>
            <a:ext cx="2607582" cy="365125"/>
          </a:xfrm>
          <a:prstGeom prst="rect">
            <a:avLst/>
          </a:prstGeom>
        </p:spPr>
        <p:txBody>
          <a:bodyPr/>
          <a:lstStyle>
            <a:lvl1pPr>
              <a:defRPr sz="1400">
                <a:solidFill>
                  <a:schemeClr val="bg1"/>
                </a:solidFill>
              </a:defRPr>
            </a:lvl1pPr>
          </a:lstStyle>
          <a:p>
            <a:r>
              <a:rPr lang="en-US" dirty="0"/>
              <a:t>© Crown Copyright, Met Office</a:t>
            </a:r>
          </a:p>
        </p:txBody>
      </p:sp>
      <p:pic>
        <p:nvPicPr>
          <p:cNvPr id="9" name="Picture 8" descr="A picture containing drawing, food, plate&#10;&#10;Description automatically generated">
            <a:extLst>
              <a:ext uri="{FF2B5EF4-FFF2-40B4-BE49-F238E27FC236}">
                <a16:creationId xmlns:a16="http://schemas.microsoft.com/office/drawing/2014/main" id="{D65E5736-0182-9F4B-B919-87048D592D15}"/>
              </a:ext>
            </a:extLst>
          </p:cNvPr>
          <p:cNvPicPr>
            <a:picLocks noChangeAspect="1"/>
          </p:cNvPicPr>
          <p:nvPr userDrawn="1"/>
        </p:nvPicPr>
        <p:blipFill>
          <a:blip r:embed="rId2"/>
          <a:stretch>
            <a:fillRect/>
          </a:stretch>
        </p:blipFill>
        <p:spPr>
          <a:xfrm>
            <a:off x="10184400" y="6127200"/>
            <a:ext cx="1378800" cy="644130"/>
          </a:xfrm>
          <a:prstGeom prst="rect">
            <a:avLst/>
          </a:prstGeom>
        </p:spPr>
      </p:pic>
    </p:spTree>
    <p:extLst>
      <p:ext uri="{BB962C8B-B14F-4D97-AF65-F5344CB8AC3E}">
        <p14:creationId xmlns:p14="http://schemas.microsoft.com/office/powerpoint/2010/main" val="749161452"/>
      </p:ext>
    </p:extLst>
  </p:cSld>
  <p:clrMapOvr>
    <a:masterClrMapping/>
  </p:clrMapOvr>
  <p:extLst>
    <p:ext uri="{DCECCB84-F9BA-43D5-87BE-67443E8EF086}">
      <p15:sldGuideLst xmlns:p15="http://schemas.microsoft.com/office/powerpoint/2012/main">
        <p15:guide id="1" orient="horz" pos="4247">
          <p15:clr>
            <a:srgbClr val="FBAE40"/>
          </p15:clr>
        </p15:guide>
        <p15:guide id="2" pos="3840">
          <p15:clr>
            <a:srgbClr val="FBAE40"/>
          </p15:clr>
        </p15:guide>
        <p15:guide id="3" orient="horz" pos="22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2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2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24"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2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2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28"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4.png"/><Relationship Id="rId2" Type="http://schemas.openxmlformats.org/officeDocument/2006/relationships/slideLayout" Target="../slideLayouts/slideLayout26.xml"/><Relationship Id="rId16" Type="http://schemas.openxmlformats.org/officeDocument/2006/relationships/image" Target="../media/image8.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7.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9.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5" descr="A glass door&#10;&#10;Description automatically generated"/>
          <p:cNvPicPr/>
          <p:nvPr/>
        </p:nvPicPr>
        <p:blipFill>
          <a:blip r:embed="rId14" cstate="screen">
            <a:extLst>
              <a:ext uri="{28A0092B-C50C-407E-A947-70E740481C1C}">
                <a14:useLocalDpi xmlns:a14="http://schemas.microsoft.com/office/drawing/2010/main"/>
              </a:ext>
            </a:extLst>
          </a:blip>
          <a:stretch/>
        </p:blipFill>
        <p:spPr>
          <a:xfrm>
            <a:off x="0" y="360"/>
            <a:ext cx="12191400" cy="6856920"/>
          </a:xfrm>
          <a:prstGeom prst="rect">
            <a:avLst/>
          </a:prstGeom>
          <a:ln w="0">
            <a:noFill/>
          </a:ln>
        </p:spPr>
      </p:pic>
      <p:sp>
        <p:nvSpPr>
          <p:cNvPr id="9" name="Rectangle 1"/>
          <p:cNvSpPr/>
          <p:nvPr/>
        </p:nvSpPr>
        <p:spPr>
          <a:xfrm>
            <a:off x="0" y="5612400"/>
            <a:ext cx="12191400" cy="1244880"/>
          </a:xfrm>
          <a:prstGeom prst="rect">
            <a:avLst/>
          </a:prstGeom>
          <a:gradFill rotWithShape="0">
            <a:gsLst>
              <a:gs pos="0">
                <a:srgbClr val="000000">
                  <a:alpha val="0"/>
                </a:srgbClr>
              </a:gs>
              <a:gs pos="100000">
                <a:srgbClr val="273132"/>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en-US" sz="1800" b="0" strike="noStrike" spc="-1">
              <a:solidFill>
                <a:schemeClr val="lt1"/>
              </a:solidFill>
              <a:latin typeface="Arial"/>
              <a:ea typeface="DejaVu Sans"/>
            </a:endParaRPr>
          </a:p>
        </p:txBody>
      </p:sp>
      <p:pic>
        <p:nvPicPr>
          <p:cNvPr id="2" name="Picture 2" descr="A picture containing drawing, food, plate&#10;&#10;Description automatically generated"/>
          <p:cNvPicPr/>
          <p:nvPr/>
        </p:nvPicPr>
        <p:blipFill>
          <a:blip r:embed="rId15" cstate="screen">
            <a:extLst>
              <a:ext uri="{28A0092B-C50C-407E-A947-70E740481C1C}">
                <a14:useLocalDpi xmlns:a14="http://schemas.microsoft.com/office/drawing/2010/main"/>
              </a:ext>
            </a:extLst>
          </a:blip>
          <a:stretch/>
        </p:blipFill>
        <p:spPr>
          <a:xfrm>
            <a:off x="401760" y="392400"/>
            <a:ext cx="2234160" cy="1043280"/>
          </a:xfrm>
          <a:prstGeom prst="rect">
            <a:avLst/>
          </a:prstGeom>
          <a:ln w="0">
            <a:noFill/>
          </a:ln>
          <a:effectLst>
            <a:outerShdw blurRad="127080" dist="50610" dir="3011665" algn="ctr" rotWithShape="0">
              <a:srgbClr val="000000"/>
            </a:outerShdw>
          </a:effectLst>
        </p:spPr>
      </p:pic>
      <p:pic>
        <p:nvPicPr>
          <p:cNvPr id="3" name="Picture 18" descr="A close up of a sign&#10;&#10;Description automatically generated"/>
          <p:cNvPicPr/>
          <p:nvPr/>
        </p:nvPicPr>
        <p:blipFill>
          <a:blip r:embed="rId16" cstate="screen">
            <a:extLst>
              <a:ext uri="{28A0092B-C50C-407E-A947-70E740481C1C}">
                <a14:useLocalDpi xmlns:a14="http://schemas.microsoft.com/office/drawing/2010/main"/>
              </a:ext>
            </a:extLst>
          </a:blip>
          <a:stretch/>
        </p:blipFill>
        <p:spPr>
          <a:xfrm>
            <a:off x="8578440" y="5919840"/>
            <a:ext cx="2322000" cy="679680"/>
          </a:xfrm>
          <a:prstGeom prst="rect">
            <a:avLst/>
          </a:prstGeom>
          <a:ln w="0">
            <a:noFill/>
          </a:ln>
          <a:effectLst>
            <a:outerShdw blurRad="127080" dist="50610" dir="3011665" algn="ctr" rotWithShape="0">
              <a:srgbClr val="000000"/>
            </a:outerShdw>
          </a:effectLst>
        </p:spPr>
      </p:pic>
      <p:pic>
        <p:nvPicPr>
          <p:cNvPr id="4" name="Picture 21" descr="A close up of a logo&#10;&#10;Description automatically generated"/>
          <p:cNvPicPr/>
          <p:nvPr/>
        </p:nvPicPr>
        <p:blipFill>
          <a:blip r:embed="rId17" cstate="screen">
            <a:extLst>
              <a:ext uri="{28A0092B-C50C-407E-A947-70E740481C1C}">
                <a14:useLocalDpi xmlns:a14="http://schemas.microsoft.com/office/drawing/2010/main"/>
              </a:ext>
            </a:extLst>
          </a:blip>
          <a:stretch/>
        </p:blipFill>
        <p:spPr>
          <a:xfrm>
            <a:off x="11117160" y="5847120"/>
            <a:ext cx="913680" cy="910080"/>
          </a:xfrm>
          <a:prstGeom prst="rect">
            <a:avLst/>
          </a:prstGeom>
          <a:ln w="0">
            <a:noFill/>
          </a:ln>
          <a:effectLst>
            <a:outerShdw blurRad="127080" dist="50610" dir="3011665" algn="ctr" rotWithShape="0">
              <a:srgbClr val="000000"/>
            </a:outerShdw>
          </a:effectLst>
        </p:spPr>
      </p:pic>
      <p:pic>
        <p:nvPicPr>
          <p:cNvPr id="5" name="Picture 25" descr="A picture containing drawing&#10;&#10;Description automatically generated"/>
          <p:cNvPicPr/>
          <p:nvPr/>
        </p:nvPicPr>
        <p:blipFill>
          <a:blip r:embed="rId18" cstate="screen">
            <a:extLst>
              <a:ext uri="{28A0092B-C50C-407E-A947-70E740481C1C}">
                <a14:useLocalDpi xmlns:a14="http://schemas.microsoft.com/office/drawing/2010/main"/>
              </a:ext>
            </a:extLst>
          </a:blip>
          <a:stretch/>
        </p:blipFill>
        <p:spPr>
          <a:xfrm>
            <a:off x="7447680" y="5792040"/>
            <a:ext cx="913680" cy="913680"/>
          </a:xfrm>
          <a:prstGeom prst="rect">
            <a:avLst/>
          </a:prstGeom>
          <a:ln w="0">
            <a:noFill/>
          </a:ln>
          <a:effectLst>
            <a:outerShdw blurRad="127080" dist="50610" dir="3011665" algn="ctr" rotWithShape="0">
              <a:srgbClr val="000000">
                <a:alpha val="43000"/>
              </a:srgbClr>
            </a:outerShdw>
          </a:effectLst>
        </p:spPr>
      </p:pic>
      <p:sp>
        <p:nvSpPr>
          <p:cNvPr id="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GB" sz="4400" b="0" strike="noStrike" spc="-1">
                <a:solidFill>
                  <a:srgbClr val="000000"/>
                </a:solidFill>
                <a:latin typeface="Arial"/>
              </a:rPr>
              <a:t>Click to edit the title text format</a:t>
            </a:r>
          </a:p>
        </p:txBody>
      </p:sp>
      <p:sp>
        <p:nvSpPr>
          <p:cNvPr id="7"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 name="Oval 9"/>
          <p:cNvSpPr/>
          <p:nvPr/>
        </p:nvSpPr>
        <p:spPr>
          <a:xfrm>
            <a:off x="11573640" y="6314400"/>
            <a:ext cx="419760" cy="419760"/>
          </a:xfrm>
          <a:prstGeom prst="ellipse">
            <a:avLst/>
          </a:prstGeom>
          <a:solidFill>
            <a:srgbClr val="95A5B9"/>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Arial"/>
              <a:ea typeface="DejaVu Sans"/>
            </a:endParaRPr>
          </a:p>
        </p:txBody>
      </p:sp>
      <p:cxnSp>
        <p:nvCxnSpPr>
          <p:cNvPr id="45" name="Straight Connector 13"/>
          <p:cNvCxnSpPr/>
          <p:nvPr/>
        </p:nvCxnSpPr>
        <p:spPr>
          <a:xfrm>
            <a:off x="288720" y="260640"/>
            <a:ext cx="11611800" cy="720"/>
          </a:xfrm>
          <a:prstGeom prst="straightConnector1">
            <a:avLst/>
          </a:prstGeom>
          <a:ln w="50800">
            <a:solidFill>
              <a:srgbClr val="95A5BA"/>
            </a:solidFill>
            <a:round/>
          </a:ln>
        </p:spPr>
      </p:cxnSp>
      <p:pic>
        <p:nvPicPr>
          <p:cNvPr id="46" name="Picture 15" descr="A close up of a sign&#10;&#10;Description automatically generated"/>
          <p:cNvPicPr/>
          <p:nvPr/>
        </p:nvPicPr>
        <p:blipFill>
          <a:blip r:embed="rId14" cstate="screen">
            <a:extLst>
              <a:ext uri="{28A0092B-C50C-407E-A947-70E740481C1C}">
                <a14:useLocalDpi xmlns:a14="http://schemas.microsoft.com/office/drawing/2010/main"/>
              </a:ext>
            </a:extLst>
          </a:blip>
          <a:stretch/>
        </p:blipFill>
        <p:spPr>
          <a:xfrm>
            <a:off x="10184760" y="6127200"/>
            <a:ext cx="1378080" cy="643320"/>
          </a:xfrm>
          <a:prstGeom prst="rect">
            <a:avLst/>
          </a:prstGeom>
          <a:ln w="0">
            <a:noFill/>
          </a:ln>
        </p:spPr>
      </p:pic>
      <p:sp>
        <p:nvSpPr>
          <p:cNvPr id="47" name="PlaceHolder 1"/>
          <p:cNvSpPr>
            <a:spLocks noGrp="1"/>
          </p:cNvSpPr>
          <p:nvPr>
            <p:ph type="sldNum" idx="1"/>
          </p:nvPr>
        </p:nvSpPr>
        <p:spPr>
          <a:xfrm>
            <a:off x="11392560" y="6328800"/>
            <a:ext cx="782640" cy="4197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n-US" sz="2000" b="1" strike="noStrike" spc="-1">
                <a:solidFill>
                  <a:srgbClr val="000000"/>
                </a:solidFill>
                <a:latin typeface="Arial"/>
              </a:defRPr>
            </a:lvl1pPr>
          </a:lstStyle>
          <a:p>
            <a:pPr indent="0" algn="ctr">
              <a:lnSpc>
                <a:spcPct val="100000"/>
              </a:lnSpc>
              <a:buNone/>
              <a:tabLst>
                <a:tab pos="0" algn="l"/>
              </a:tabLst>
            </a:pPr>
            <a:fld id="{03BF54BF-8D45-445C-9AEB-F7DD52245A44}" type="slidenum">
              <a:rPr lang="en-US" sz="2000" b="1" strike="noStrike" spc="-1">
                <a:solidFill>
                  <a:srgbClr val="000000"/>
                </a:solidFill>
                <a:latin typeface="Arial"/>
              </a:rPr>
              <a:t>‹#›</a:t>
            </a:fld>
            <a:endParaRPr lang="en-GB" sz="2000" b="0" strike="noStrike" spc="-1">
              <a:solidFill>
                <a:srgbClr val="000000"/>
              </a:solidFill>
              <a:latin typeface="Times New Roman"/>
            </a:endParaRPr>
          </a:p>
        </p:txBody>
      </p:sp>
      <p:sp>
        <p:nvSpPr>
          <p:cNvPr id="48" name="PlaceHolder 2"/>
          <p:cNvSpPr>
            <a:spLocks noGrp="1"/>
          </p:cNvSpPr>
          <p:nvPr>
            <p:ph type="dt" idx="2"/>
          </p:nvPr>
        </p:nvSpPr>
        <p:spPr>
          <a:xfrm>
            <a:off x="176040" y="6453360"/>
            <a:ext cx="2606760" cy="364320"/>
          </a:xfrm>
          <a:prstGeom prst="rect">
            <a:avLst/>
          </a:prstGeom>
          <a:noFill/>
          <a:ln w="0">
            <a:noFill/>
          </a:ln>
        </p:spPr>
        <p:txBody>
          <a:bodyPr lIns="90000" tIns="45000" rIns="90000" bIns="45000" anchor="t">
            <a:noAutofit/>
          </a:bodyPr>
          <a:lstStyle>
            <a:lvl1pPr indent="0">
              <a:buNone/>
              <a:defRPr lang="en-GB" sz="1400" b="0" strike="noStrike" spc="-1">
                <a:solidFill>
                  <a:srgbClr val="000000"/>
                </a:solidFill>
                <a:latin typeface="Times New Roman"/>
              </a:defRPr>
            </a:lvl1pPr>
          </a:lstStyle>
          <a:p>
            <a:pPr indent="0">
              <a:buNone/>
            </a:pPr>
            <a:r>
              <a:rPr lang="en-GB" sz="1400" b="0" strike="noStrike" spc="-1">
                <a:solidFill>
                  <a:srgbClr val="000000"/>
                </a:solidFill>
                <a:latin typeface="Times New Roman"/>
              </a:rPr>
              <a:t>&lt;date/time&gt;</a:t>
            </a:r>
          </a:p>
        </p:txBody>
      </p:sp>
      <p:sp>
        <p:nvSpPr>
          <p:cNvPr id="49"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GB" sz="4400" b="0" strike="noStrike" spc="-1">
                <a:solidFill>
                  <a:srgbClr val="000000"/>
                </a:solidFill>
                <a:latin typeface="Arial"/>
              </a:rPr>
              <a:t>Click to edit the title text format</a:t>
            </a:r>
          </a:p>
        </p:txBody>
      </p:sp>
      <p:sp>
        <p:nvSpPr>
          <p:cNvPr id="50" name="PlaceHolder 4"/>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31" r:id="rId1"/>
    <p:sldLayoutId id="2147483663" r:id="rId2"/>
    <p:sldLayoutId id="2147483664" r:id="rId3"/>
    <p:sldLayoutId id="2147483665" r:id="rId4"/>
    <p:sldLayoutId id="2147483666" r:id="rId5"/>
    <p:sldLayoutId id="2147483732"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5" descr="A glass door&#10;&#10;Description automatically generated"/>
          <p:cNvPicPr/>
          <p:nvPr/>
        </p:nvPicPr>
        <p:blipFill>
          <a:blip r:embed="rId14" cstate="screen">
            <a:extLst>
              <a:ext uri="{28A0092B-C50C-407E-A947-70E740481C1C}">
                <a14:useLocalDpi xmlns:a14="http://schemas.microsoft.com/office/drawing/2010/main"/>
              </a:ext>
            </a:extLst>
          </a:blip>
          <a:stretch/>
        </p:blipFill>
        <p:spPr>
          <a:xfrm>
            <a:off x="0" y="360"/>
            <a:ext cx="12190680" cy="6856200"/>
          </a:xfrm>
          <a:prstGeom prst="rect">
            <a:avLst/>
          </a:prstGeom>
          <a:ln>
            <a:noFill/>
          </a:ln>
        </p:spPr>
      </p:pic>
      <p:sp>
        <p:nvSpPr>
          <p:cNvPr id="9" name="CustomShape 1"/>
          <p:cNvSpPr/>
          <p:nvPr/>
        </p:nvSpPr>
        <p:spPr>
          <a:xfrm>
            <a:off x="0" y="5612400"/>
            <a:ext cx="12190680" cy="1244160"/>
          </a:xfrm>
          <a:prstGeom prst="rect">
            <a:avLst/>
          </a:prstGeom>
          <a:gradFill rotWithShape="0">
            <a:gsLst>
              <a:gs pos="0">
                <a:srgbClr val="000000">
                  <a:alpha val="0"/>
                </a:srgbClr>
              </a:gs>
              <a:gs pos="100000">
                <a:srgbClr val="273132"/>
              </a:gs>
            </a:gsLst>
            <a:lin ang="5400000"/>
          </a:gradFill>
          <a:ln>
            <a:noFill/>
          </a:ln>
        </p:spPr>
        <p:style>
          <a:lnRef idx="2">
            <a:schemeClr val="accent1">
              <a:shade val="50000"/>
            </a:schemeClr>
          </a:lnRef>
          <a:fillRef idx="1">
            <a:schemeClr val="accent1"/>
          </a:fillRef>
          <a:effectRef idx="0">
            <a:schemeClr val="accent1"/>
          </a:effectRef>
          <a:fontRef idx="minor"/>
        </p:style>
      </p:sp>
      <p:pic>
        <p:nvPicPr>
          <p:cNvPr id="2" name="Picture 2" descr="A picture containing drawing, food, plate&#10;&#10;Description automatically generated"/>
          <p:cNvPicPr/>
          <p:nvPr/>
        </p:nvPicPr>
        <p:blipFill>
          <a:blip r:embed="rId15" cstate="screen">
            <a:extLst>
              <a:ext uri="{28A0092B-C50C-407E-A947-70E740481C1C}">
                <a14:useLocalDpi xmlns:a14="http://schemas.microsoft.com/office/drawing/2010/main"/>
              </a:ext>
            </a:extLst>
          </a:blip>
          <a:stretch/>
        </p:blipFill>
        <p:spPr>
          <a:xfrm>
            <a:off x="401760" y="392400"/>
            <a:ext cx="2233440" cy="1042560"/>
          </a:xfrm>
          <a:prstGeom prst="rect">
            <a:avLst/>
          </a:prstGeom>
          <a:ln>
            <a:noFill/>
          </a:ln>
          <a:effectLst>
            <a:outerShdw blurRad="127000" dist="50610" dir="3011665" algn="ctr" rotWithShape="0">
              <a:srgbClr val="000000"/>
            </a:outerShdw>
          </a:effectLst>
        </p:spPr>
      </p:pic>
      <p:pic>
        <p:nvPicPr>
          <p:cNvPr id="3" name="Picture 18" descr="A close up of a sign&#10;&#10;Description automatically generated"/>
          <p:cNvPicPr/>
          <p:nvPr/>
        </p:nvPicPr>
        <p:blipFill>
          <a:blip r:embed="rId16" cstate="screen">
            <a:extLst>
              <a:ext uri="{28A0092B-C50C-407E-A947-70E740481C1C}">
                <a14:useLocalDpi xmlns:a14="http://schemas.microsoft.com/office/drawing/2010/main"/>
              </a:ext>
            </a:extLst>
          </a:blip>
          <a:stretch/>
        </p:blipFill>
        <p:spPr>
          <a:xfrm>
            <a:off x="8578440" y="5919840"/>
            <a:ext cx="2321280" cy="678960"/>
          </a:xfrm>
          <a:prstGeom prst="rect">
            <a:avLst/>
          </a:prstGeom>
          <a:ln>
            <a:noFill/>
          </a:ln>
          <a:effectLst>
            <a:outerShdw blurRad="127000" dist="50610" dir="3011665" algn="ctr" rotWithShape="0">
              <a:srgbClr val="000000"/>
            </a:outerShdw>
          </a:effectLst>
        </p:spPr>
      </p:pic>
      <p:pic>
        <p:nvPicPr>
          <p:cNvPr id="4" name="Picture 21" descr="A close up of a logo&#10;&#10;Description automatically generated"/>
          <p:cNvPicPr/>
          <p:nvPr/>
        </p:nvPicPr>
        <p:blipFill>
          <a:blip r:embed="rId17" cstate="screen">
            <a:extLst>
              <a:ext uri="{28A0092B-C50C-407E-A947-70E740481C1C}">
                <a14:useLocalDpi xmlns:a14="http://schemas.microsoft.com/office/drawing/2010/main"/>
              </a:ext>
            </a:extLst>
          </a:blip>
          <a:stretch/>
        </p:blipFill>
        <p:spPr>
          <a:xfrm>
            <a:off x="11117160" y="5847120"/>
            <a:ext cx="912960" cy="909360"/>
          </a:xfrm>
          <a:prstGeom prst="rect">
            <a:avLst/>
          </a:prstGeom>
          <a:ln>
            <a:noFill/>
          </a:ln>
          <a:effectLst>
            <a:outerShdw blurRad="127000" dist="50610" dir="3011665" algn="ctr" rotWithShape="0">
              <a:srgbClr val="000000"/>
            </a:outerShdw>
          </a:effectLst>
        </p:spPr>
      </p:pic>
      <p:pic>
        <p:nvPicPr>
          <p:cNvPr id="5" name="Picture 25" descr="A picture containing drawing&#10;&#10;Description automatically generated"/>
          <p:cNvPicPr/>
          <p:nvPr/>
        </p:nvPicPr>
        <p:blipFill>
          <a:blip r:embed="rId18" cstate="screen">
            <a:extLst>
              <a:ext uri="{28A0092B-C50C-407E-A947-70E740481C1C}">
                <a14:useLocalDpi xmlns:a14="http://schemas.microsoft.com/office/drawing/2010/main"/>
              </a:ext>
            </a:extLst>
          </a:blip>
          <a:stretch/>
        </p:blipFill>
        <p:spPr>
          <a:xfrm>
            <a:off x="7447680" y="5792040"/>
            <a:ext cx="912960" cy="912960"/>
          </a:xfrm>
          <a:prstGeom prst="rect">
            <a:avLst/>
          </a:prstGeom>
          <a:ln>
            <a:noFill/>
          </a:ln>
          <a:effectLst>
            <a:outerShdw blurRad="127000" dist="50610" dir="3011665" algn="ctr" rotWithShape="0">
              <a:srgbClr val="000000">
                <a:alpha val="43000"/>
              </a:srgbClr>
            </a:outerShdw>
          </a:effectLst>
        </p:spPr>
      </p:pic>
      <p:sp>
        <p:nvSpPr>
          <p:cNvPr id="6" name="PlaceHolder 2"/>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GB" sz="4400" b="0" strike="noStrike" spc="-1">
                <a:latin typeface="Arial"/>
              </a:rPr>
              <a:t>Click to edit the title text format</a:t>
            </a:r>
          </a:p>
        </p:txBody>
      </p:sp>
      <p:sp>
        <p:nvSpPr>
          <p:cNvPr id="7"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618171288"/>
      </p:ext>
    </p:extLst>
  </p:cSld>
  <p:clrMap bg1="lt1" tx1="dk1" bg2="lt2" tx2="dk2" accent1="accent1" accent2="accent2" accent3="accent3" accent4="accent4" accent5="accent5" accent6="accent6" hlink="hlink" folHlink="folHlink"/>
  <p:sldLayoutIdLst>
    <p:sldLayoutId id="2147483733" r:id="rId1"/>
    <p:sldLayoutId id="2147483676" r:id="rId2"/>
    <p:sldLayoutId id="2147483677" r:id="rId3"/>
    <p:sldLayoutId id="2147483678" r:id="rId4"/>
    <p:sldLayoutId id="2147483728"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 name="CustomShape 1"/>
          <p:cNvSpPr/>
          <p:nvPr/>
        </p:nvSpPr>
        <p:spPr>
          <a:xfrm>
            <a:off x="11573640" y="6314400"/>
            <a:ext cx="419040" cy="419040"/>
          </a:xfrm>
          <a:prstGeom prst="ellipse">
            <a:avLst/>
          </a:prstGeom>
          <a:solidFill>
            <a:srgbClr val="95A5B9"/>
          </a:solidFill>
          <a:ln>
            <a:noFill/>
          </a:ln>
        </p:spPr>
        <p:style>
          <a:lnRef idx="2">
            <a:schemeClr val="accent1">
              <a:shade val="50000"/>
            </a:schemeClr>
          </a:lnRef>
          <a:fillRef idx="1">
            <a:schemeClr val="accent1"/>
          </a:fillRef>
          <a:effectRef idx="0">
            <a:schemeClr val="accent1"/>
          </a:effectRef>
          <a:fontRef idx="minor"/>
        </p:style>
      </p:sp>
      <p:sp>
        <p:nvSpPr>
          <p:cNvPr id="45" name="Line 2"/>
          <p:cNvSpPr/>
          <p:nvPr/>
        </p:nvSpPr>
        <p:spPr>
          <a:xfrm>
            <a:off x="288720" y="260640"/>
            <a:ext cx="11611080" cy="0"/>
          </a:xfrm>
          <a:prstGeom prst="line">
            <a:avLst/>
          </a:prstGeom>
          <a:ln w="50760">
            <a:solidFill>
              <a:srgbClr val="95A5BA"/>
            </a:solidFill>
          </a:ln>
        </p:spPr>
        <p:style>
          <a:lnRef idx="1">
            <a:schemeClr val="accent1"/>
          </a:lnRef>
          <a:fillRef idx="0">
            <a:schemeClr val="accent1"/>
          </a:fillRef>
          <a:effectRef idx="0">
            <a:schemeClr val="accent1"/>
          </a:effectRef>
          <a:fontRef idx="minor"/>
        </p:style>
      </p:sp>
      <p:pic>
        <p:nvPicPr>
          <p:cNvPr id="46" name="Picture 15" descr="A close up of a sign&#10;&#10;Description automatically generated"/>
          <p:cNvPicPr/>
          <p:nvPr/>
        </p:nvPicPr>
        <p:blipFill>
          <a:blip r:embed="rId14" cstate="screen">
            <a:extLst>
              <a:ext uri="{28A0092B-C50C-407E-A947-70E740481C1C}">
                <a14:useLocalDpi xmlns:a14="http://schemas.microsoft.com/office/drawing/2010/main"/>
              </a:ext>
            </a:extLst>
          </a:blip>
          <a:stretch/>
        </p:blipFill>
        <p:spPr>
          <a:xfrm>
            <a:off x="10184760" y="6127200"/>
            <a:ext cx="1377360" cy="642600"/>
          </a:xfrm>
          <a:prstGeom prst="rect">
            <a:avLst/>
          </a:prstGeom>
          <a:ln>
            <a:noFill/>
          </a:ln>
        </p:spPr>
      </p:pic>
      <p:sp>
        <p:nvSpPr>
          <p:cNvPr id="47" name="PlaceHolder 3"/>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GB" sz="4400" b="0" strike="noStrike" spc="-1">
                <a:latin typeface="Arial"/>
              </a:rPr>
              <a:t>Click to edit the title text format</a:t>
            </a:r>
          </a:p>
        </p:txBody>
      </p:sp>
      <p:sp>
        <p:nvSpPr>
          <p:cNvPr id="48"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404121668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5" name="CustomShape 1"/>
          <p:cNvSpPr/>
          <p:nvPr/>
        </p:nvSpPr>
        <p:spPr>
          <a:xfrm>
            <a:off x="11573640" y="6314400"/>
            <a:ext cx="419040" cy="419040"/>
          </a:xfrm>
          <a:prstGeom prst="ellipse">
            <a:avLst/>
          </a:prstGeom>
          <a:solidFill>
            <a:srgbClr val="95A5B9"/>
          </a:solidFill>
          <a:ln>
            <a:noFill/>
          </a:ln>
        </p:spPr>
        <p:style>
          <a:lnRef idx="2">
            <a:schemeClr val="accent1">
              <a:shade val="50000"/>
            </a:schemeClr>
          </a:lnRef>
          <a:fillRef idx="1">
            <a:schemeClr val="accent1"/>
          </a:fillRef>
          <a:effectRef idx="0">
            <a:schemeClr val="accent1"/>
          </a:effectRef>
          <a:fontRef idx="minor"/>
        </p:style>
      </p:sp>
      <p:sp>
        <p:nvSpPr>
          <p:cNvPr id="86" name="Line 2"/>
          <p:cNvSpPr/>
          <p:nvPr/>
        </p:nvSpPr>
        <p:spPr>
          <a:xfrm>
            <a:off x="288720" y="260640"/>
            <a:ext cx="11611080" cy="0"/>
          </a:xfrm>
          <a:prstGeom prst="line">
            <a:avLst/>
          </a:prstGeom>
          <a:ln w="50760">
            <a:solidFill>
              <a:srgbClr val="95A5BA"/>
            </a:solidFill>
          </a:ln>
        </p:spPr>
        <p:style>
          <a:lnRef idx="1">
            <a:schemeClr val="accent1"/>
          </a:lnRef>
          <a:fillRef idx="0">
            <a:schemeClr val="accent1"/>
          </a:fillRef>
          <a:effectRef idx="0">
            <a:schemeClr val="accent1"/>
          </a:effectRef>
          <a:fontRef idx="minor"/>
        </p:style>
      </p:sp>
      <p:pic>
        <p:nvPicPr>
          <p:cNvPr id="87" name="Picture 15" descr="A close up of a sign&#10;&#10;Description automatically generated"/>
          <p:cNvPicPr/>
          <p:nvPr/>
        </p:nvPicPr>
        <p:blipFill>
          <a:blip r:embed="rId14" cstate="screen">
            <a:extLst>
              <a:ext uri="{28A0092B-C50C-407E-A947-70E740481C1C}">
                <a14:useLocalDpi xmlns:a14="http://schemas.microsoft.com/office/drawing/2010/main"/>
              </a:ext>
            </a:extLst>
          </a:blip>
          <a:stretch/>
        </p:blipFill>
        <p:spPr>
          <a:xfrm>
            <a:off x="10184760" y="6127200"/>
            <a:ext cx="1377360" cy="642600"/>
          </a:xfrm>
          <a:prstGeom prst="rect">
            <a:avLst/>
          </a:prstGeom>
          <a:ln>
            <a:noFill/>
          </a:ln>
        </p:spPr>
      </p:pic>
      <p:sp>
        <p:nvSpPr>
          <p:cNvPr id="88" name="PlaceHolder 3"/>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GB" sz="4400" b="0" strike="noStrike" spc="-1">
                <a:latin typeface="Arial"/>
              </a:rPr>
              <a:t>Click to edit the title text format</a:t>
            </a:r>
          </a:p>
        </p:txBody>
      </p:sp>
      <p:sp>
        <p:nvSpPr>
          <p:cNvPr id="89"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977864595"/>
      </p:ext>
    </p:extLst>
  </p:cSld>
  <p:clrMap bg1="lt1" tx1="dk1" bg2="lt2" tx2="dk2" accent1="accent1" accent2="accent2" accent3="accent3" accent4="accent4" accent5="accent5" accent6="accent6" hlink="hlink" folHlink="folHlink"/>
  <p:sldLayoutIdLst>
    <p:sldLayoutId id="2147483701" r:id="rId1"/>
    <p:sldLayoutId id="2147483729"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 name="CustomShape 1"/>
          <p:cNvSpPr/>
          <p:nvPr/>
        </p:nvSpPr>
        <p:spPr>
          <a:xfrm>
            <a:off x="11573640" y="6314400"/>
            <a:ext cx="419040" cy="419040"/>
          </a:xfrm>
          <a:prstGeom prst="ellipse">
            <a:avLst/>
          </a:prstGeom>
          <a:solidFill>
            <a:srgbClr val="95A5B9"/>
          </a:solidFill>
          <a:ln>
            <a:noFill/>
          </a:ln>
        </p:spPr>
        <p:style>
          <a:lnRef idx="2">
            <a:schemeClr val="accent1">
              <a:shade val="50000"/>
            </a:schemeClr>
          </a:lnRef>
          <a:fillRef idx="1">
            <a:schemeClr val="accent1"/>
          </a:fillRef>
          <a:effectRef idx="0">
            <a:schemeClr val="accent1"/>
          </a:effectRef>
          <a:fontRef idx="minor"/>
        </p:style>
      </p:sp>
      <p:sp>
        <p:nvSpPr>
          <p:cNvPr id="45" name="Line 2"/>
          <p:cNvSpPr/>
          <p:nvPr/>
        </p:nvSpPr>
        <p:spPr>
          <a:xfrm>
            <a:off x="288720" y="260640"/>
            <a:ext cx="11611080" cy="0"/>
          </a:xfrm>
          <a:prstGeom prst="line">
            <a:avLst/>
          </a:prstGeom>
          <a:ln w="50760">
            <a:solidFill>
              <a:srgbClr val="95A5BA"/>
            </a:solidFill>
          </a:ln>
        </p:spPr>
        <p:style>
          <a:lnRef idx="1">
            <a:schemeClr val="accent1"/>
          </a:lnRef>
          <a:fillRef idx="0">
            <a:schemeClr val="accent1"/>
          </a:fillRef>
          <a:effectRef idx="0">
            <a:schemeClr val="accent1"/>
          </a:effectRef>
          <a:fontRef idx="minor"/>
        </p:style>
      </p:sp>
      <p:pic>
        <p:nvPicPr>
          <p:cNvPr id="46" name="Picture 15" descr="A close up of a sign&#10;&#10;Description automatically generated"/>
          <p:cNvPicPr/>
          <p:nvPr/>
        </p:nvPicPr>
        <p:blipFill>
          <a:blip r:embed="rId15" cstate="screen">
            <a:extLst>
              <a:ext uri="{28A0092B-C50C-407E-A947-70E740481C1C}">
                <a14:useLocalDpi xmlns:a14="http://schemas.microsoft.com/office/drawing/2010/main"/>
              </a:ext>
            </a:extLst>
          </a:blip>
          <a:stretch/>
        </p:blipFill>
        <p:spPr>
          <a:xfrm>
            <a:off x="10184760" y="6127200"/>
            <a:ext cx="1377360" cy="642600"/>
          </a:xfrm>
          <a:prstGeom prst="rect">
            <a:avLst/>
          </a:prstGeom>
          <a:ln>
            <a:noFill/>
          </a:ln>
        </p:spPr>
      </p:pic>
      <p:sp>
        <p:nvSpPr>
          <p:cNvPr id="47" name="PlaceHolder 3"/>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GB" sz="4400" b="0" strike="noStrike" spc="-1">
                <a:latin typeface="Arial"/>
              </a:rPr>
              <a:t>Click to edit the title text format</a:t>
            </a:r>
          </a:p>
        </p:txBody>
      </p:sp>
      <p:sp>
        <p:nvSpPr>
          <p:cNvPr id="48"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77663259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75064"/>
      </p:ext>
    </p:extLst>
  </p:cSld>
  <p:clrMap bg1="lt1" tx1="dk1" bg2="lt2" tx2="dk2" accent1="accent1" accent2="accent2" accent3="accent3" accent4="accent4" accent5="accent5" accent6="accent6" hlink="hlink" folHlink="folHlink"/>
  <p:sldLayoutIdLst>
    <p:sldLayoutId id="2147483679" r:id="rId1"/>
    <p:sldLayoutId id="2147483702" r:id="rId2"/>
    <p:sldLayoutId id="2147483661" r:id="rId3"/>
    <p:sldLayoutId id="2147483662" r:id="rId4"/>
    <p:sldLayoutId id="2147483667" r:id="rId5"/>
    <p:sldLayoutId id="2147483675" r:id="rId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hyperlink" Target="https://safe.epcc.ed.ac.uk/dirac"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7.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hyperlink" Target="https://excalibur.ac.uk/theme-archive/hardware-and-enabling-software/"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7.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18" Type="http://schemas.openxmlformats.org/officeDocument/2006/relationships/image" Target="../media/image70.jpeg"/><Relationship Id="rId3" Type="http://schemas.openxmlformats.org/officeDocument/2006/relationships/image" Target="../media/image55.jpeg"/><Relationship Id="rId21" Type="http://schemas.openxmlformats.org/officeDocument/2006/relationships/image" Target="../media/image73.jpeg"/><Relationship Id="rId7" Type="http://schemas.openxmlformats.org/officeDocument/2006/relationships/image" Target="../media/image59.jpeg"/><Relationship Id="rId12" Type="http://schemas.openxmlformats.org/officeDocument/2006/relationships/image" Target="../media/image64.jpeg"/><Relationship Id="rId17" Type="http://schemas.openxmlformats.org/officeDocument/2006/relationships/image" Target="../media/image69.jpeg"/><Relationship Id="rId25" Type="http://schemas.openxmlformats.org/officeDocument/2006/relationships/image" Target="../media/image77.png"/><Relationship Id="rId2" Type="http://schemas.openxmlformats.org/officeDocument/2006/relationships/image" Target="../media/image54.png"/><Relationship Id="rId16" Type="http://schemas.openxmlformats.org/officeDocument/2006/relationships/image" Target="../media/image68.jpeg"/><Relationship Id="rId20" Type="http://schemas.openxmlformats.org/officeDocument/2006/relationships/image" Target="../media/image72.jpeg"/><Relationship Id="rId1" Type="http://schemas.openxmlformats.org/officeDocument/2006/relationships/slideLayout" Target="../slideLayouts/slideLayout73.xml"/><Relationship Id="rId6" Type="http://schemas.openxmlformats.org/officeDocument/2006/relationships/image" Target="../media/image58.jpeg"/><Relationship Id="rId11" Type="http://schemas.openxmlformats.org/officeDocument/2006/relationships/image" Target="../media/image63.jpeg"/><Relationship Id="rId24" Type="http://schemas.openxmlformats.org/officeDocument/2006/relationships/image" Target="../media/image76.jpeg"/><Relationship Id="rId5" Type="http://schemas.openxmlformats.org/officeDocument/2006/relationships/image" Target="../media/image57.jpeg"/><Relationship Id="rId15" Type="http://schemas.openxmlformats.org/officeDocument/2006/relationships/image" Target="../media/image67.jpeg"/><Relationship Id="rId23" Type="http://schemas.openxmlformats.org/officeDocument/2006/relationships/image" Target="../media/image75.png"/><Relationship Id="rId10" Type="http://schemas.openxmlformats.org/officeDocument/2006/relationships/image" Target="../media/image62.jpeg"/><Relationship Id="rId19" Type="http://schemas.openxmlformats.org/officeDocument/2006/relationships/image" Target="../media/image71.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jpeg"/><Relationship Id="rId22"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3.xml"/><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3.xml"/><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3.xml"/><Relationship Id="rId5" Type="http://schemas.openxmlformats.org/officeDocument/2006/relationships/image" Target="../media/image86.jpe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laceHolder 1"/>
          <p:cNvSpPr>
            <a:spLocks noGrp="1"/>
          </p:cNvSpPr>
          <p:nvPr>
            <p:ph type="title"/>
          </p:nvPr>
        </p:nvSpPr>
        <p:spPr>
          <a:xfrm>
            <a:off x="285480" y="2277000"/>
            <a:ext cx="5688000" cy="908640"/>
          </a:xfrm>
          <a:prstGeom prst="rect">
            <a:avLst/>
          </a:prstGeom>
          <a:noFill/>
          <a:ln w="0">
            <a:noFill/>
          </a:ln>
          <a:effectLst>
            <a:outerShdw blurRad="127080" dist="50610" dir="3011665" rotWithShape="0">
              <a:srgbClr val="000000"/>
            </a:outerShdw>
          </a:effectLst>
        </p:spPr>
        <p:txBody>
          <a:bodyPr lIns="90000" tIns="45000" rIns="90000" bIns="45000" anchor="ctr">
            <a:noAutofit/>
          </a:bodyPr>
          <a:lstStyle/>
          <a:p>
            <a:pPr indent="0">
              <a:lnSpc>
                <a:spcPct val="90000"/>
              </a:lnSpc>
              <a:buNone/>
              <a:tabLst>
                <a:tab pos="0" algn="l"/>
              </a:tabLst>
            </a:pPr>
            <a:r>
              <a:rPr lang="en-US" sz="3600" b="1" strike="noStrike" cap="all" spc="-1">
                <a:solidFill>
                  <a:srgbClr val="FFFFFF"/>
                </a:solidFill>
                <a:latin typeface="Montserrat ExtraBold"/>
              </a:rPr>
              <a:t>Hardware &amp; Enabling Software</a:t>
            </a:r>
            <a:endParaRPr lang="en-GB" sz="3600" b="0" strike="noStrike" spc="-1">
              <a:solidFill>
                <a:srgbClr val="000000"/>
              </a:solidFill>
              <a:latin typeface="Arial"/>
            </a:endParaRPr>
          </a:p>
        </p:txBody>
      </p:sp>
      <p:sp>
        <p:nvSpPr>
          <p:cNvPr id="94" name="PlaceHolder 2"/>
          <p:cNvSpPr>
            <a:spLocks noGrp="1"/>
          </p:cNvSpPr>
          <p:nvPr>
            <p:ph/>
          </p:nvPr>
        </p:nvSpPr>
        <p:spPr>
          <a:xfrm>
            <a:off x="283680" y="5612400"/>
            <a:ext cx="5688000" cy="695880"/>
          </a:xfrm>
          <a:prstGeom prst="rect">
            <a:avLst/>
          </a:prstGeom>
          <a:noFill/>
          <a:ln w="0">
            <a:noFill/>
          </a:ln>
          <a:effectLst>
            <a:outerShdw blurRad="127080" dist="50610" dir="3011665" rotWithShape="0">
              <a:srgbClr val="000000"/>
            </a:outerShdw>
          </a:effectLst>
        </p:spPr>
        <p:txBody>
          <a:bodyPr lIns="90000" tIns="45000" rIns="90000" bIns="45000" anchor="t">
            <a:noAutofit/>
          </a:bodyPr>
          <a:lstStyle/>
          <a:p>
            <a:pPr indent="0">
              <a:lnSpc>
                <a:spcPct val="90000"/>
              </a:lnSpc>
              <a:spcBef>
                <a:spcPts val="1001"/>
              </a:spcBef>
              <a:buNone/>
              <a:tabLst>
                <a:tab pos="0" algn="l"/>
              </a:tabLst>
            </a:pPr>
            <a:r>
              <a:rPr lang="en-GB" sz="1800" b="1" strike="noStrike" spc="-1">
                <a:solidFill>
                  <a:srgbClr val="FFFFFF"/>
                </a:solidFill>
                <a:latin typeface="Montserrat"/>
              </a:rPr>
              <a:t>Engineer’s House, 11-12 October 2023</a:t>
            </a:r>
            <a:endParaRPr lang="en-GB" sz="1800" b="0" strike="noStrike" spc="-1">
              <a:solidFill>
                <a:srgbClr val="000000"/>
              </a:solidFill>
              <a:latin typeface="Arial"/>
            </a:endParaRPr>
          </a:p>
        </p:txBody>
      </p:sp>
      <p:sp>
        <p:nvSpPr>
          <p:cNvPr id="95" name="PlaceHolder 3"/>
          <p:cNvSpPr>
            <a:spLocks noGrp="1"/>
          </p:cNvSpPr>
          <p:nvPr>
            <p:ph/>
          </p:nvPr>
        </p:nvSpPr>
        <p:spPr>
          <a:xfrm>
            <a:off x="283680" y="4357440"/>
            <a:ext cx="6915960" cy="913680"/>
          </a:xfrm>
          <a:prstGeom prst="rect">
            <a:avLst/>
          </a:prstGeom>
          <a:noFill/>
          <a:ln w="0">
            <a:noFill/>
          </a:ln>
          <a:effectLst>
            <a:outerShdw blurRad="127080" dist="50610" dir="3011665" rotWithShape="0">
              <a:srgbClr val="000000"/>
            </a:outerShdw>
          </a:effectLst>
        </p:spPr>
        <p:txBody>
          <a:bodyPr lIns="90000" tIns="45000" rIns="90000" bIns="45000" anchor="t">
            <a:noAutofit/>
          </a:bodyPr>
          <a:lstStyle/>
          <a:p>
            <a:pPr indent="0">
              <a:lnSpc>
                <a:spcPct val="90000"/>
              </a:lnSpc>
              <a:spcBef>
                <a:spcPts val="1001"/>
              </a:spcBef>
              <a:buNone/>
              <a:tabLst>
                <a:tab pos="0" algn="l"/>
              </a:tabLst>
            </a:pPr>
            <a:r>
              <a:rPr lang="en-GB" sz="2000" b="1" strike="noStrike" spc="-1" dirty="0">
                <a:solidFill>
                  <a:srgbClr val="FFFFFF"/>
                </a:solidFill>
                <a:latin typeface="Montserrat"/>
              </a:rPr>
              <a:t>Revd Prof Jeremy Yates</a:t>
            </a:r>
            <a:endParaRPr lang="en-GB" sz="2000" b="0" strike="noStrike" spc="-1" dirty="0">
              <a:solidFill>
                <a:srgbClr val="000000"/>
              </a:solidFill>
              <a:latin typeface="Arial"/>
            </a:endParaRPr>
          </a:p>
          <a:p>
            <a:pPr indent="0">
              <a:lnSpc>
                <a:spcPct val="90000"/>
              </a:lnSpc>
              <a:spcBef>
                <a:spcPts val="1001"/>
              </a:spcBef>
              <a:buNone/>
              <a:tabLst>
                <a:tab pos="0" algn="l"/>
              </a:tabLst>
            </a:pPr>
            <a:r>
              <a:rPr lang="en-US" sz="2000" b="1" strike="noStrike" spc="-1" dirty="0" err="1">
                <a:solidFill>
                  <a:srgbClr val="FFFFFF"/>
                </a:solidFill>
                <a:latin typeface="Montserrat"/>
              </a:rPr>
              <a:t>ExCALIBUR</a:t>
            </a:r>
            <a:r>
              <a:rPr lang="en-US" sz="2000" b="1" strike="noStrike" spc="-1" dirty="0">
                <a:solidFill>
                  <a:srgbClr val="FFFFFF"/>
                </a:solidFill>
                <a:latin typeface="Montserrat"/>
              </a:rPr>
              <a:t> H&amp;ES Joint Lead</a:t>
            </a:r>
            <a:endParaRPr lang="en-GB" sz="2000" b="0" strike="noStrike" spc="-1" dirty="0">
              <a:solidFill>
                <a:srgbClr val="000000"/>
              </a:solidFill>
              <a:latin typeface="Arial"/>
            </a:endParaRPr>
          </a:p>
          <a:p>
            <a:pPr indent="0">
              <a:lnSpc>
                <a:spcPct val="90000"/>
              </a:lnSpc>
              <a:spcBef>
                <a:spcPts val="1001"/>
              </a:spcBef>
              <a:buNone/>
              <a:tabLst>
                <a:tab pos="0" algn="l"/>
              </a:tabLst>
            </a:pPr>
            <a:r>
              <a:rPr lang="en-US" sz="2000" b="0" strike="noStrike" spc="-1" dirty="0" err="1">
                <a:solidFill>
                  <a:srgbClr val="FFFFFF"/>
                </a:solidFill>
                <a:latin typeface="Montserrat"/>
              </a:rPr>
              <a:t>j.a.yates@ucl.ac.uk</a:t>
            </a:r>
            <a:endParaRPr lang="en-GB" sz="2000" b="0" strike="noStrike" spc="-1" dirty="0">
              <a:solidFill>
                <a:srgbClr val="000000"/>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02A50B-3903-AA3D-FE02-6FE4873A71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807625" y="411480"/>
            <a:ext cx="2026675" cy="5428593"/>
          </a:xfrm>
          <a:prstGeom prst="rect">
            <a:avLst/>
          </a:prstGeom>
        </p:spPr>
      </p:pic>
      <p:sp>
        <p:nvSpPr>
          <p:cNvPr id="176" name="CustomShape 1"/>
          <p:cNvSpPr/>
          <p:nvPr/>
        </p:nvSpPr>
        <p:spPr>
          <a:xfrm>
            <a:off x="258120" y="411480"/>
            <a:ext cx="11736000" cy="44172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000000"/>
                </a:solidFill>
                <a:effectLst/>
                <a:uLnTx/>
                <a:uFillTx/>
                <a:latin typeface="Arial"/>
                <a:ea typeface="DejaVu Sans"/>
              </a:rPr>
              <a:t>Project Status</a:t>
            </a:r>
            <a:endParaRPr kumimoji="0" lang="en-GB" sz="3200" b="0" i="0" u="none" strike="noStrike" kern="1200" cap="none" spc="-1" normalizeH="0" baseline="0" noProof="0" dirty="0">
              <a:ln>
                <a:noFill/>
              </a:ln>
              <a:solidFill>
                <a:prstClr val="black"/>
              </a:solidFill>
              <a:effectLst/>
              <a:uLnTx/>
              <a:uFillTx/>
              <a:latin typeface="Arial"/>
            </a:endParaRPr>
          </a:p>
        </p:txBody>
      </p:sp>
      <p:sp>
        <p:nvSpPr>
          <p:cNvPr id="177" name="CustomShape 2"/>
          <p:cNvSpPr/>
          <p:nvPr/>
        </p:nvSpPr>
        <p:spPr>
          <a:xfrm>
            <a:off x="11392560" y="6328800"/>
            <a:ext cx="781920" cy="41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24A314-02EC-43D7-B546-68B83252CF25}" type="slidenum">
              <a:rPr kumimoji="0" lang="en-US" sz="2000" b="1" i="0" u="none" strike="noStrike" kern="1200" cap="none" spc="-1" normalizeH="0" baseline="0" noProof="0">
                <a:ln>
                  <a:noFill/>
                </a:ln>
                <a:solidFill>
                  <a:srgbClr val="000000"/>
                </a:solidFill>
                <a:effectLst/>
                <a:uLnTx/>
                <a:uFillTx/>
                <a:latin typeface="Arial"/>
                <a:ea typeface="DejaVu San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GB" sz="2000" b="0" i="0" u="none" strike="noStrike" kern="1200" cap="none" spc="-1" normalizeH="0" baseline="0" noProof="0">
              <a:ln>
                <a:noFill/>
              </a:ln>
              <a:solidFill>
                <a:prstClr val="black"/>
              </a:solidFill>
              <a:effectLst/>
              <a:uLnTx/>
              <a:uFillTx/>
              <a:latin typeface="Arial"/>
            </a:endParaRPr>
          </a:p>
        </p:txBody>
      </p:sp>
      <p:sp>
        <p:nvSpPr>
          <p:cNvPr id="179" name="CustomShape 4"/>
          <p:cNvSpPr/>
          <p:nvPr/>
        </p:nvSpPr>
        <p:spPr>
          <a:xfrm>
            <a:off x="468000" y="1152000"/>
            <a:ext cx="8386920" cy="500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1" normalizeH="0" baseline="0" noProof="0" dirty="0">
                <a:ln>
                  <a:noFill/>
                </a:ln>
                <a:solidFill>
                  <a:srgbClr val="000000"/>
                </a:solidFill>
                <a:effectLst/>
                <a:uLnTx/>
                <a:uFillTx/>
                <a:latin typeface="Arial"/>
                <a:ea typeface="DejaVu Sans"/>
              </a:rPr>
              <a:t>All installed as part of COSMA - available to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spc="-1" dirty="0">
              <a:solidFill>
                <a:srgbClr val="000000"/>
              </a:solidFill>
              <a:latin typeface="Arial"/>
              <a:ea typeface="DejaVu Sans"/>
            </a:endParaRPr>
          </a:p>
          <a:p>
            <a:pPr marL="800100" lvl="1" indent="-342900">
              <a:buFont typeface="Arial" panose="020B0604020202020204" pitchFamily="34" charset="0"/>
              <a:buChar char="•"/>
            </a:pPr>
            <a:r>
              <a:rPr kumimoji="0" lang="en-GB" sz="2200" b="0" i="0" u="none" strike="noStrike" kern="1200" cap="none" spc="-1" normalizeH="0" baseline="0" noProof="0" dirty="0">
                <a:ln>
                  <a:noFill/>
                </a:ln>
                <a:solidFill>
                  <a:srgbClr val="000000"/>
                </a:solidFill>
                <a:effectLst/>
                <a:uLnTx/>
                <a:uFillTx/>
                <a:latin typeface="Arial"/>
                <a:ea typeface="DejaVu Sans"/>
              </a:rPr>
              <a:t>Sign up on SAFE: </a:t>
            </a:r>
            <a:r>
              <a:rPr kumimoji="0" lang="en-GB" sz="2200" b="0" i="0" u="none" strike="noStrike" kern="1200" cap="none" spc="-1" normalizeH="0" baseline="0" noProof="0" dirty="0">
                <a:ln>
                  <a:noFill/>
                </a:ln>
                <a:solidFill>
                  <a:srgbClr val="000000"/>
                </a:solidFill>
                <a:effectLst/>
                <a:uLnTx/>
                <a:uFillTx/>
                <a:latin typeface="Arial"/>
                <a:ea typeface="DejaVu Sans"/>
                <a:hlinkClick r:id="rId4"/>
              </a:rPr>
              <a:t>safe.epcc.ed.ac.uk/dirac</a:t>
            </a:r>
            <a:r>
              <a:rPr kumimoji="0" lang="en-GB" sz="2200" b="0" i="0" u="none" strike="noStrike" kern="1200" cap="none" spc="-1" normalizeH="0" baseline="0" noProof="0" dirty="0">
                <a:ln>
                  <a:noFill/>
                </a:ln>
                <a:solidFill>
                  <a:srgbClr val="000000"/>
                </a:solidFill>
                <a:effectLst/>
                <a:uLnTx/>
                <a:uFillTx/>
                <a:latin typeface="Arial"/>
                <a:ea typeface="DejaVu Sans"/>
              </a:rPr>
              <a:t> (project do009)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1" normalizeH="0" baseline="0" noProof="0" dirty="0">
                <a:ln>
                  <a:noFill/>
                </a:ln>
                <a:solidFill>
                  <a:srgbClr val="000000"/>
                </a:solidFill>
                <a:effectLst/>
                <a:uLnTx/>
                <a:uFillTx/>
                <a:latin typeface="Arial"/>
                <a:ea typeface="DejaVu Sans"/>
              </a:rPr>
              <a:t>AMD GPUs (</a:t>
            </a:r>
            <a:r>
              <a:rPr kumimoji="0" lang="en-GB" sz="2200" b="0" i="0" u="none" strike="noStrike" kern="1200" cap="none" spc="-1" normalizeH="0" baseline="0" noProof="0" dirty="0" err="1">
                <a:ln>
                  <a:noFill/>
                </a:ln>
                <a:solidFill>
                  <a:srgbClr val="000000"/>
                </a:solidFill>
                <a:effectLst/>
                <a:uLnTx/>
                <a:uFillTx/>
                <a:latin typeface="Arial"/>
                <a:ea typeface="DejaVu Sans"/>
              </a:rPr>
              <a:t>ExCALIBUR</a:t>
            </a:r>
            <a:r>
              <a:rPr kumimoji="0" lang="en-GB" sz="2200" b="0" i="0" u="none" strike="noStrike" kern="1200" cap="none" spc="-1" normalizeH="0" baseline="0" noProof="0" dirty="0">
                <a:ln>
                  <a:noFill/>
                </a:ln>
                <a:solidFill>
                  <a:srgbClr val="000000"/>
                </a:solidFill>
                <a:effectLst/>
                <a:uLnTx/>
                <a:uFillTx/>
                <a:latin typeface="Arial"/>
                <a:ea typeface="DejaVu Sans"/>
              </a:rPr>
              <a:t>, AMD, Durham): 2020, 2021, 2022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800100" lvl="1" indent="-342900">
              <a:buFont typeface="Arial" panose="020B0604020202020204" pitchFamily="34" charset="0"/>
              <a:buChar char="•"/>
            </a:pPr>
            <a:r>
              <a:rPr kumimoji="0" lang="en-GB" sz="2200" b="0" i="0" u="none" strike="noStrike" kern="1200" cap="none" spc="-1" normalizeH="0" baseline="0" noProof="0" dirty="0">
                <a:ln>
                  <a:noFill/>
                </a:ln>
                <a:solidFill>
                  <a:srgbClr val="000000"/>
                </a:solidFill>
                <a:effectLst/>
                <a:uLnTx/>
                <a:uFillTx/>
                <a:latin typeface="Arial"/>
                <a:ea typeface="DejaVu Sans"/>
              </a:rPr>
              <a:t>MI50, MI100, MI200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800100" lvl="1" indent="-342900">
              <a:buFont typeface="Arial" panose="020B0604020202020204" pitchFamily="34" charset="0"/>
              <a:buChar char="•"/>
            </a:pPr>
            <a:r>
              <a:rPr kumimoji="0" lang="en-GB" sz="2200" b="0" i="0" u="none" strike="noStrike" kern="1200" cap="none" spc="-1" normalizeH="0" baseline="0" noProof="0" dirty="0">
                <a:ln>
                  <a:noFill/>
                </a:ln>
                <a:solidFill>
                  <a:srgbClr val="000000"/>
                </a:solidFill>
                <a:effectLst/>
                <a:uLnTx/>
                <a:uFillTx/>
                <a:latin typeface="Arial"/>
                <a:ea typeface="DejaVu Sans"/>
              </a:rPr>
              <a:t>Mini-Frontier system!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1" normalizeH="0" baseline="0" noProof="0" dirty="0">
                <a:ln>
                  <a:noFill/>
                </a:ln>
                <a:solidFill>
                  <a:srgbClr val="000000"/>
                </a:solidFill>
                <a:effectLst/>
                <a:uLnTx/>
                <a:uFillTx/>
                <a:latin typeface="Arial"/>
                <a:ea typeface="DejaVu Sans"/>
              </a:rPr>
              <a:t>DINE - 24 node development cluster: 2020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800100" lvl="1" indent="-342900">
              <a:buFont typeface="Arial" panose="020B0604020202020204" pitchFamily="34" charset="0"/>
              <a:buChar char="•"/>
            </a:pPr>
            <a:r>
              <a:rPr kumimoji="0" lang="en-GB" sz="2200" b="0" i="0" u="none" strike="noStrike" kern="1200" cap="none" spc="-1" normalizeH="0" baseline="0" noProof="0" dirty="0" err="1">
                <a:ln>
                  <a:noFill/>
                </a:ln>
                <a:solidFill>
                  <a:srgbClr val="000000"/>
                </a:solidFill>
                <a:effectLst/>
                <a:uLnTx/>
                <a:uFillTx/>
                <a:latin typeface="Arial"/>
                <a:ea typeface="DejaVu Sans"/>
              </a:rPr>
              <a:t>BlueField</a:t>
            </a:r>
            <a:r>
              <a:rPr kumimoji="0" lang="en-GB" sz="2200" b="0" i="0" u="none" strike="noStrike" kern="1200" cap="none" spc="-1" normalizeH="0" baseline="0" noProof="0" dirty="0">
                <a:ln>
                  <a:noFill/>
                </a:ln>
                <a:solidFill>
                  <a:srgbClr val="000000"/>
                </a:solidFill>
                <a:effectLst/>
                <a:uLnTx/>
                <a:uFillTx/>
                <a:latin typeface="Arial"/>
                <a:ea typeface="DejaVu Sans"/>
              </a:rPr>
              <a:t> 1 (Durham)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800100" lvl="1" indent="-342900">
              <a:buFont typeface="Arial" panose="020B0604020202020204" pitchFamily="34" charset="0"/>
              <a:buChar char="•"/>
            </a:pPr>
            <a:r>
              <a:rPr kumimoji="0" lang="en-GB" sz="2200" b="0" i="0" u="none" strike="noStrike" kern="1200" cap="none" spc="-1" normalizeH="0" baseline="0" noProof="0" dirty="0" err="1">
                <a:ln>
                  <a:noFill/>
                </a:ln>
                <a:solidFill>
                  <a:srgbClr val="000000"/>
                </a:solidFill>
                <a:effectLst/>
                <a:uLnTx/>
                <a:uFillTx/>
                <a:latin typeface="Arial"/>
                <a:ea typeface="DejaVu Sans"/>
              </a:rPr>
              <a:t>BlueField</a:t>
            </a:r>
            <a:r>
              <a:rPr kumimoji="0" lang="en-GB" sz="2200" b="0" i="0" u="none" strike="noStrike" kern="1200" cap="none" spc="-1" normalizeH="0" baseline="0" noProof="0" dirty="0">
                <a:ln>
                  <a:noFill/>
                </a:ln>
                <a:solidFill>
                  <a:srgbClr val="000000"/>
                </a:solidFill>
                <a:effectLst/>
                <a:uLnTx/>
                <a:uFillTx/>
                <a:latin typeface="Arial"/>
                <a:ea typeface="DejaVu Sans"/>
              </a:rPr>
              <a:t> 2 (</a:t>
            </a:r>
            <a:r>
              <a:rPr kumimoji="0" lang="en-GB" sz="2200" b="0" i="0" u="none" strike="noStrike" kern="1200" cap="none" spc="-1" normalizeH="0" baseline="0" noProof="0" dirty="0" err="1">
                <a:ln>
                  <a:noFill/>
                </a:ln>
                <a:solidFill>
                  <a:srgbClr val="000000"/>
                </a:solidFill>
                <a:effectLst/>
                <a:uLnTx/>
                <a:uFillTx/>
                <a:latin typeface="Arial"/>
                <a:ea typeface="DejaVu Sans"/>
              </a:rPr>
              <a:t>ExCALIBUR</a:t>
            </a:r>
            <a:r>
              <a:rPr kumimoji="0" lang="en-GB" sz="2200" b="0" i="0" u="none" strike="noStrike" kern="1200" cap="none" spc="-1" normalizeH="0" baseline="0" noProof="0" dirty="0">
                <a:ln>
                  <a:noFill/>
                </a:ln>
                <a:solidFill>
                  <a:srgbClr val="000000"/>
                </a:solidFill>
                <a:effectLst/>
                <a:uLnTx/>
                <a:uFillTx/>
                <a:latin typeface="Arial"/>
                <a:ea typeface="DejaVu Sans"/>
              </a:rPr>
              <a:t>, </a:t>
            </a:r>
            <a:r>
              <a:rPr kumimoji="0" lang="en-GB" sz="2200" b="0" i="0" u="none" strike="noStrike" kern="1200" cap="none" spc="-1" normalizeH="0" baseline="0" noProof="0" dirty="0" err="1">
                <a:ln>
                  <a:noFill/>
                </a:ln>
                <a:solidFill>
                  <a:srgbClr val="000000"/>
                </a:solidFill>
                <a:effectLst/>
                <a:uLnTx/>
                <a:uFillTx/>
                <a:latin typeface="Arial"/>
                <a:ea typeface="DejaVu Sans"/>
              </a:rPr>
              <a:t>DiRAC</a:t>
            </a:r>
            <a:r>
              <a:rPr kumimoji="0" lang="en-GB" sz="2200" b="0" i="0" u="none" strike="noStrike" kern="1200" cap="none" spc="-1" normalizeH="0" baseline="0" noProof="0" dirty="0">
                <a:ln>
                  <a:noFill/>
                </a:ln>
                <a:solidFill>
                  <a:srgbClr val="000000"/>
                </a:solidFill>
                <a:effectLst/>
                <a:uLnTx/>
                <a:uFillTx/>
                <a:latin typeface="Arial"/>
                <a:ea typeface="DejaVu Sans"/>
              </a:rPr>
              <a:t>):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1"/>
          <p:cNvSpPr/>
          <p:nvPr/>
        </p:nvSpPr>
        <p:spPr>
          <a:xfrm>
            <a:off x="258120" y="411480"/>
            <a:ext cx="11736000" cy="44172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200" b="1" i="0" u="none" strike="noStrike" kern="1200" cap="none" spc="-1" normalizeH="0" baseline="0" noProof="0">
                <a:ln>
                  <a:noFill/>
                </a:ln>
                <a:solidFill>
                  <a:srgbClr val="000000"/>
                </a:solidFill>
                <a:effectLst/>
                <a:uLnTx/>
                <a:uFillTx/>
                <a:latin typeface="Arial"/>
                <a:ea typeface="DejaVu Sans"/>
              </a:rPr>
              <a:t>Project Status</a:t>
            </a:r>
            <a:endParaRPr kumimoji="0" lang="en-GB" sz="3200" b="0" i="0" u="none" strike="noStrike" kern="1200" cap="none" spc="-1" normalizeH="0" baseline="0" noProof="0">
              <a:ln>
                <a:noFill/>
              </a:ln>
              <a:solidFill>
                <a:prstClr val="black"/>
              </a:solidFill>
              <a:effectLst/>
              <a:uLnTx/>
              <a:uFillTx/>
              <a:latin typeface="Arial"/>
            </a:endParaRPr>
          </a:p>
        </p:txBody>
      </p:sp>
      <p:sp>
        <p:nvSpPr>
          <p:cNvPr id="177" name="CustomShape 2"/>
          <p:cNvSpPr/>
          <p:nvPr/>
        </p:nvSpPr>
        <p:spPr>
          <a:xfrm>
            <a:off x="11392560" y="6328800"/>
            <a:ext cx="781920" cy="41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24A314-02EC-43D7-B546-68B83252CF25}" type="slidenum">
              <a:rPr kumimoji="0" lang="en-US" sz="2000" b="1" i="0" u="none" strike="noStrike" kern="1200" cap="none" spc="-1" normalizeH="0" baseline="0" noProof="0">
                <a:ln>
                  <a:noFill/>
                </a:ln>
                <a:solidFill>
                  <a:srgbClr val="000000"/>
                </a:solidFill>
                <a:effectLst/>
                <a:uLnTx/>
                <a:uFillTx/>
                <a:latin typeface="Arial"/>
                <a:ea typeface="DejaVu San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GB" sz="2000" b="0" i="0" u="none" strike="noStrike" kern="1200" cap="none" spc="-1" normalizeH="0" baseline="0" noProof="0">
              <a:ln>
                <a:noFill/>
              </a:ln>
              <a:solidFill>
                <a:prstClr val="black"/>
              </a:solidFill>
              <a:effectLst/>
              <a:uLnTx/>
              <a:uFillTx/>
              <a:latin typeface="Arial"/>
            </a:endParaRPr>
          </a:p>
        </p:txBody>
      </p:sp>
      <p:sp>
        <p:nvSpPr>
          <p:cNvPr id="179" name="CustomShape 4"/>
          <p:cNvSpPr/>
          <p:nvPr/>
        </p:nvSpPr>
        <p:spPr>
          <a:xfrm>
            <a:off x="468000" y="1152000"/>
            <a:ext cx="8386920" cy="500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1" normalizeH="0" baseline="0" noProof="0" dirty="0">
                <a:ln>
                  <a:noFill/>
                </a:ln>
                <a:solidFill>
                  <a:srgbClr val="000000"/>
                </a:solidFill>
                <a:effectLst/>
                <a:uLnTx/>
                <a:uFillTx/>
                <a:latin typeface="Arial"/>
                <a:ea typeface="DejaVu Sans"/>
              </a:rPr>
              <a:t>Rockport network fabric (</a:t>
            </a:r>
            <a:r>
              <a:rPr kumimoji="0" lang="en-GB" sz="2200" b="0" i="0" u="none" strike="noStrike" kern="1200" cap="none" spc="-1" normalizeH="0" baseline="0" noProof="0" dirty="0" err="1">
                <a:ln>
                  <a:noFill/>
                </a:ln>
                <a:solidFill>
                  <a:srgbClr val="000000"/>
                </a:solidFill>
                <a:effectLst/>
                <a:uLnTx/>
                <a:uFillTx/>
                <a:latin typeface="Arial"/>
                <a:ea typeface="DejaVu Sans"/>
              </a:rPr>
              <a:t>ExCALIBUR</a:t>
            </a:r>
            <a:r>
              <a:rPr kumimoji="0" lang="en-GB" sz="2200" b="0" i="0" u="none" strike="noStrike" kern="1200" cap="none" spc="-1" normalizeH="0" baseline="0" noProof="0" dirty="0">
                <a:ln>
                  <a:noFill/>
                </a:ln>
                <a:solidFill>
                  <a:srgbClr val="000000"/>
                </a:solidFill>
                <a:effectLst/>
                <a:uLnTx/>
                <a:uFillTx/>
                <a:latin typeface="Arial"/>
                <a:ea typeface="DejaVu Sans"/>
              </a:rPr>
              <a:t>, </a:t>
            </a:r>
            <a:r>
              <a:rPr kumimoji="0" lang="en-GB" sz="2200" b="0" i="0" u="none" strike="noStrike" kern="1200" cap="none" spc="-1" normalizeH="0" baseline="0" noProof="0" dirty="0" err="1">
                <a:ln>
                  <a:noFill/>
                </a:ln>
                <a:solidFill>
                  <a:srgbClr val="000000"/>
                </a:solidFill>
                <a:effectLst/>
                <a:uLnTx/>
                <a:uFillTx/>
                <a:latin typeface="Arial"/>
                <a:ea typeface="DejaVu Sans"/>
              </a:rPr>
              <a:t>DiRAC</a:t>
            </a:r>
            <a:r>
              <a:rPr kumimoji="0" lang="en-GB" sz="2200" b="0" i="0" u="none" strike="noStrike" kern="1200" cap="none" spc="-1" normalizeH="0" baseline="0" noProof="0" dirty="0">
                <a:ln>
                  <a:noFill/>
                </a:ln>
                <a:solidFill>
                  <a:srgbClr val="000000"/>
                </a:solidFill>
                <a:effectLst/>
                <a:uLnTx/>
                <a:uFillTx/>
                <a:latin typeface="Arial"/>
                <a:ea typeface="DejaVu Sans"/>
              </a:rPr>
              <a:t>): 2021, 2022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800100" lvl="1" indent="-342900">
              <a:buFont typeface="Arial" panose="020B0604020202020204" pitchFamily="34" charset="0"/>
              <a:buChar char="•"/>
              <a:defRPr/>
            </a:pPr>
            <a:r>
              <a:rPr kumimoji="0" lang="en-GB" sz="2200" b="0" i="0" u="none" strike="noStrike" kern="1200" cap="none" spc="-1" normalizeH="0" baseline="0" noProof="0" dirty="0">
                <a:ln>
                  <a:noFill/>
                </a:ln>
                <a:solidFill>
                  <a:srgbClr val="000000"/>
                </a:solidFill>
                <a:effectLst/>
                <a:uLnTx/>
                <a:uFillTx/>
                <a:latin typeface="Arial"/>
                <a:ea typeface="DejaVu Sans"/>
              </a:rPr>
              <a:t>6D torus, switchless flit-based fabric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1" normalizeH="0" baseline="0" noProof="0" dirty="0">
                <a:ln>
                  <a:noFill/>
                </a:ln>
                <a:solidFill>
                  <a:srgbClr val="000000"/>
                </a:solidFill>
                <a:effectLst/>
                <a:uLnTx/>
                <a:uFillTx/>
                <a:latin typeface="Arial"/>
                <a:ea typeface="DejaVu Sans"/>
              </a:rPr>
              <a:t>Composability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800100" lvl="1" indent="-342900">
              <a:buFont typeface="Arial" panose="020B0604020202020204" pitchFamily="34" charset="0"/>
              <a:buChar char="•"/>
              <a:defRPr/>
            </a:pPr>
            <a:r>
              <a:rPr kumimoji="0" lang="en-GB" sz="2200" b="0" i="0" u="none" strike="noStrike" kern="1200" cap="none" spc="-1" normalizeH="0" baseline="0" noProof="0" dirty="0" err="1">
                <a:ln>
                  <a:noFill/>
                </a:ln>
                <a:solidFill>
                  <a:srgbClr val="000000"/>
                </a:solidFill>
                <a:effectLst/>
                <a:uLnTx/>
                <a:uFillTx/>
                <a:latin typeface="Arial"/>
                <a:ea typeface="DejaVu Sans"/>
              </a:rPr>
              <a:t>Liqid</a:t>
            </a:r>
            <a:r>
              <a:rPr kumimoji="0" lang="en-GB" sz="2200" b="0" i="0" u="none" strike="noStrike" kern="1200" cap="none" spc="-1" normalizeH="0" baseline="0" noProof="0" dirty="0">
                <a:ln>
                  <a:noFill/>
                </a:ln>
                <a:solidFill>
                  <a:srgbClr val="000000"/>
                </a:solidFill>
                <a:effectLst/>
                <a:uLnTx/>
                <a:uFillTx/>
                <a:latin typeface="Arial"/>
                <a:ea typeface="DejaVu Sans"/>
              </a:rPr>
              <a:t> composable GPU system (</a:t>
            </a:r>
            <a:r>
              <a:rPr kumimoji="0" lang="en-GB" sz="2200" b="0" i="0" u="none" strike="noStrike" kern="1200" cap="none" spc="-1" normalizeH="0" baseline="0" noProof="0" dirty="0" err="1">
                <a:ln>
                  <a:noFill/>
                </a:ln>
                <a:solidFill>
                  <a:srgbClr val="000000"/>
                </a:solidFill>
                <a:effectLst/>
                <a:uLnTx/>
                <a:uFillTx/>
                <a:latin typeface="Arial"/>
                <a:ea typeface="DejaVu Sans"/>
              </a:rPr>
              <a:t>ExCALIBUR</a:t>
            </a:r>
            <a:r>
              <a:rPr kumimoji="0" lang="en-GB" sz="2200" b="0" i="0" u="none" strike="noStrike" kern="1200" cap="none" spc="-1" normalizeH="0" baseline="0" noProof="0" dirty="0">
                <a:ln>
                  <a:noFill/>
                </a:ln>
                <a:solidFill>
                  <a:srgbClr val="000000"/>
                </a:solidFill>
                <a:effectLst/>
                <a:uLnTx/>
                <a:uFillTx/>
                <a:latin typeface="Arial"/>
                <a:ea typeface="DejaVu Sans"/>
              </a:rPr>
              <a:t>, Durham): 2020</a:t>
            </a:r>
          </a:p>
          <a:p>
            <a:pPr marL="800100" lvl="1" indent="-342900">
              <a:buFont typeface="Arial" panose="020B0604020202020204" pitchFamily="34" charset="0"/>
              <a:buChar char="•"/>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800100" lvl="1" indent="-342900">
              <a:buFont typeface="Arial" panose="020B0604020202020204" pitchFamily="34" charset="0"/>
              <a:buChar char="•"/>
              <a:defRPr/>
            </a:pPr>
            <a:r>
              <a:rPr kumimoji="0" lang="en-GB" sz="2200" b="0" i="0" u="none" strike="noStrike" kern="1200" cap="none" spc="-1" normalizeH="0" baseline="0" noProof="0" dirty="0" err="1">
                <a:ln>
                  <a:noFill/>
                </a:ln>
                <a:solidFill>
                  <a:srgbClr val="000000"/>
                </a:solidFill>
                <a:effectLst/>
                <a:uLnTx/>
                <a:uFillTx/>
                <a:latin typeface="Arial"/>
                <a:ea typeface="DejaVu Sans"/>
              </a:rPr>
              <a:t>Liqid</a:t>
            </a:r>
            <a:r>
              <a:rPr kumimoji="0" lang="en-GB" sz="2200" b="0" i="0" u="none" strike="noStrike" kern="1200" cap="none" spc="-1" normalizeH="0" baseline="0" noProof="0" dirty="0">
                <a:ln>
                  <a:noFill/>
                </a:ln>
                <a:solidFill>
                  <a:srgbClr val="000000"/>
                </a:solidFill>
                <a:effectLst/>
                <a:uLnTx/>
                <a:uFillTx/>
                <a:latin typeface="Arial"/>
                <a:ea typeface="DejaVu Sans"/>
              </a:rPr>
              <a:t> composable RAM system, CXL prototype (</a:t>
            </a:r>
            <a:r>
              <a:rPr kumimoji="0" lang="en-GB" sz="2200" b="0" i="0" u="none" strike="noStrike" kern="1200" cap="none" spc="-1" normalizeH="0" baseline="0" noProof="0" dirty="0" err="1">
                <a:ln>
                  <a:noFill/>
                </a:ln>
                <a:solidFill>
                  <a:srgbClr val="000000"/>
                </a:solidFill>
                <a:effectLst/>
                <a:uLnTx/>
                <a:uFillTx/>
                <a:latin typeface="Arial"/>
                <a:ea typeface="DejaVu Sans"/>
              </a:rPr>
              <a:t>ExCALIBUR</a:t>
            </a:r>
            <a:r>
              <a:rPr kumimoji="0" lang="en-GB" sz="2200" b="0" i="0" u="none" strike="noStrike" kern="1200" cap="none" spc="-1" normalizeH="0" baseline="0" noProof="0" dirty="0">
                <a:ln>
                  <a:noFill/>
                </a:ln>
                <a:solidFill>
                  <a:srgbClr val="000000"/>
                </a:solidFill>
                <a:effectLst/>
                <a:uLnTx/>
                <a:uFillTx/>
                <a:latin typeface="Arial"/>
                <a:ea typeface="DejaVu Sans"/>
              </a:rPr>
              <a:t>): 2023</a:t>
            </a:r>
          </a:p>
          <a:p>
            <a:pPr marL="800100" lvl="1" indent="-342900">
              <a:buFont typeface="Arial" panose="020B0604020202020204" pitchFamily="34" charset="0"/>
              <a:buChar char="•"/>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800100" lvl="1" indent="-342900">
              <a:buFont typeface="Arial" panose="020B0604020202020204" pitchFamily="34" charset="0"/>
              <a:buChar char="•"/>
              <a:defRPr/>
            </a:pPr>
            <a:r>
              <a:rPr kumimoji="0" lang="en-GB" sz="2200" b="0" i="0" u="none" strike="noStrike" kern="1200" cap="none" spc="-1" normalizeH="0" baseline="0" noProof="0" dirty="0">
                <a:ln>
                  <a:noFill/>
                </a:ln>
                <a:solidFill>
                  <a:srgbClr val="000000"/>
                </a:solidFill>
                <a:effectLst/>
                <a:uLnTx/>
                <a:uFillTx/>
                <a:latin typeface="Arial"/>
                <a:ea typeface="DejaVu Sans"/>
              </a:rPr>
              <a:t>Gen-Z prototype system (</a:t>
            </a:r>
            <a:r>
              <a:rPr kumimoji="0" lang="en-GB" sz="2200" b="0" i="0" u="none" strike="noStrike" kern="1200" cap="none" spc="-1" normalizeH="0" baseline="0" noProof="0" dirty="0" err="1">
                <a:ln>
                  <a:noFill/>
                </a:ln>
                <a:solidFill>
                  <a:srgbClr val="000000"/>
                </a:solidFill>
                <a:effectLst/>
                <a:uLnTx/>
                <a:uFillTx/>
                <a:latin typeface="Arial"/>
                <a:ea typeface="DejaVu Sans"/>
              </a:rPr>
              <a:t>ExCALIBUR</a:t>
            </a:r>
            <a:r>
              <a:rPr kumimoji="0" lang="en-GB" sz="2200" b="0" i="0" u="none" strike="noStrike" kern="1200" cap="none" spc="-1" normalizeH="0" baseline="0" noProof="0" dirty="0">
                <a:ln>
                  <a:noFill/>
                </a:ln>
                <a:solidFill>
                  <a:srgbClr val="000000"/>
                </a:solidFill>
                <a:effectLst/>
                <a:uLnTx/>
                <a:uFillTx/>
                <a:latin typeface="Arial"/>
                <a:ea typeface="DejaVu Sans"/>
              </a:rPr>
              <a:t>): 2020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p:txBody>
      </p:sp>
      <p:pic>
        <p:nvPicPr>
          <p:cNvPr id="3" name="Picture 2">
            <a:extLst>
              <a:ext uri="{FF2B5EF4-FFF2-40B4-BE49-F238E27FC236}">
                <a16:creationId xmlns:a16="http://schemas.microsoft.com/office/drawing/2014/main" id="{3FC6AF22-B313-60CE-C705-55ACC98B6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2776" y="3325601"/>
            <a:ext cx="3314858" cy="2474248"/>
          </a:xfrm>
          <a:prstGeom prst="rect">
            <a:avLst/>
          </a:prstGeom>
        </p:spPr>
      </p:pic>
      <p:pic>
        <p:nvPicPr>
          <p:cNvPr id="4" name="Picture 3">
            <a:extLst>
              <a:ext uri="{FF2B5EF4-FFF2-40B4-BE49-F238E27FC236}">
                <a16:creationId xmlns:a16="http://schemas.microsoft.com/office/drawing/2014/main" id="{CEF98F34-B5A7-A9F7-E5DD-F99DE842B7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2775" y="853200"/>
            <a:ext cx="3339495" cy="2226330"/>
          </a:xfrm>
          <a:prstGeom prst="rect">
            <a:avLst/>
          </a:prstGeom>
        </p:spPr>
      </p:pic>
    </p:spTree>
    <p:extLst>
      <p:ext uri="{BB962C8B-B14F-4D97-AF65-F5344CB8AC3E}">
        <p14:creationId xmlns:p14="http://schemas.microsoft.com/office/powerpoint/2010/main" val="4064310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1"/>
          <p:cNvSpPr/>
          <p:nvPr/>
        </p:nvSpPr>
        <p:spPr>
          <a:xfrm>
            <a:off x="258120" y="411480"/>
            <a:ext cx="11736000" cy="44172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000000"/>
                </a:solidFill>
                <a:effectLst/>
                <a:uLnTx/>
                <a:uFillTx/>
                <a:latin typeface="Arial"/>
                <a:ea typeface="DejaVu Sans"/>
              </a:rPr>
              <a:t>Project Status &amp; Future Plans</a:t>
            </a:r>
            <a:endParaRPr kumimoji="0" lang="en-GB" sz="3200" b="0" i="0" u="none" strike="noStrike" kern="1200" cap="none" spc="-1" normalizeH="0" baseline="0" noProof="0" dirty="0">
              <a:ln>
                <a:noFill/>
              </a:ln>
              <a:solidFill>
                <a:prstClr val="black"/>
              </a:solidFill>
              <a:effectLst/>
              <a:uLnTx/>
              <a:uFillTx/>
              <a:latin typeface="Arial"/>
            </a:endParaRPr>
          </a:p>
        </p:txBody>
      </p:sp>
      <p:sp>
        <p:nvSpPr>
          <p:cNvPr id="177" name="CustomShape 2"/>
          <p:cNvSpPr/>
          <p:nvPr/>
        </p:nvSpPr>
        <p:spPr>
          <a:xfrm>
            <a:off x="11392560" y="6328800"/>
            <a:ext cx="781920" cy="41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24A314-02EC-43D7-B546-68B83252CF25}" type="slidenum">
              <a:rPr kumimoji="0" lang="en-US" sz="2000" b="1" i="0" u="none" strike="noStrike" kern="1200" cap="none" spc="-1" normalizeH="0" baseline="0" noProof="0">
                <a:ln>
                  <a:noFill/>
                </a:ln>
                <a:solidFill>
                  <a:srgbClr val="000000"/>
                </a:solidFill>
                <a:effectLst/>
                <a:uLnTx/>
                <a:uFillTx/>
                <a:latin typeface="Arial"/>
                <a:ea typeface="DejaVu San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GB" sz="2000" b="0" i="0" u="none" strike="noStrike" kern="1200" cap="none" spc="-1" normalizeH="0" baseline="0" noProof="0">
              <a:ln>
                <a:noFill/>
              </a:ln>
              <a:solidFill>
                <a:prstClr val="black"/>
              </a:solidFill>
              <a:effectLst/>
              <a:uLnTx/>
              <a:uFillTx/>
              <a:latin typeface="Arial"/>
            </a:endParaRPr>
          </a:p>
        </p:txBody>
      </p:sp>
      <p:sp>
        <p:nvSpPr>
          <p:cNvPr id="179" name="CustomShape 4"/>
          <p:cNvSpPr/>
          <p:nvPr/>
        </p:nvSpPr>
        <p:spPr>
          <a:xfrm>
            <a:off x="468000" y="1152000"/>
            <a:ext cx="8386920" cy="500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1" normalizeH="0" baseline="0" noProof="0" dirty="0">
                <a:ln>
                  <a:noFill/>
                </a:ln>
                <a:solidFill>
                  <a:srgbClr val="000000"/>
                </a:solidFill>
                <a:effectLst/>
                <a:uLnTx/>
                <a:uFillTx/>
                <a:latin typeface="Arial"/>
                <a:ea typeface="DejaVu Sans"/>
              </a:rPr>
              <a:t>DWAVE Quantum annealing system (</a:t>
            </a:r>
            <a:r>
              <a:rPr kumimoji="0" lang="en-GB" sz="2200" b="0" i="0" u="none" strike="noStrike" kern="1200" cap="none" spc="-1" normalizeH="0" baseline="0" noProof="0" dirty="0" err="1">
                <a:ln>
                  <a:noFill/>
                </a:ln>
                <a:solidFill>
                  <a:srgbClr val="000000"/>
                </a:solidFill>
                <a:effectLst/>
                <a:uLnTx/>
                <a:uFillTx/>
                <a:latin typeface="Arial"/>
                <a:ea typeface="DejaVu Sans"/>
              </a:rPr>
              <a:t>ExCALIBUR</a:t>
            </a:r>
            <a:r>
              <a:rPr kumimoji="0" lang="en-GB" sz="2200" b="0" i="0" u="none" strike="noStrike" kern="1200" cap="none" spc="-1" normalizeH="0" baseline="0" noProof="0" dirty="0">
                <a:ln>
                  <a:noFill/>
                </a:ln>
                <a:solidFill>
                  <a:srgbClr val="000000"/>
                </a:solidFill>
                <a:effectLst/>
                <a:uLnTx/>
                <a:uFillTx/>
                <a:latin typeface="Arial"/>
                <a:ea typeface="DejaVu Sans"/>
              </a:rPr>
              <a:t>): 2023</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1" normalizeH="0" baseline="0" noProof="0" dirty="0">
                <a:ln>
                  <a:noFill/>
                </a:ln>
                <a:solidFill>
                  <a:srgbClr val="000000"/>
                </a:solidFill>
                <a:effectLst/>
                <a:uLnTx/>
                <a:uFillTx/>
                <a:latin typeface="Arial"/>
                <a:ea typeface="DejaVu Sans"/>
              </a:rPr>
              <a:t>DAOS storage system (</a:t>
            </a:r>
            <a:r>
              <a:rPr kumimoji="0" lang="en-GB" sz="2200" b="0" i="0" u="none" strike="noStrike" kern="1200" cap="none" spc="-1" normalizeH="0" baseline="0" noProof="0" dirty="0" err="1">
                <a:ln>
                  <a:noFill/>
                </a:ln>
                <a:solidFill>
                  <a:srgbClr val="000000"/>
                </a:solidFill>
                <a:effectLst/>
                <a:uLnTx/>
                <a:uFillTx/>
                <a:latin typeface="Arial"/>
                <a:ea typeface="DejaVu Sans"/>
              </a:rPr>
              <a:t>ExCALIBUR</a:t>
            </a:r>
            <a:r>
              <a:rPr kumimoji="0" lang="en-GB" sz="2200" b="0" i="0" u="none" strike="noStrike" kern="1200" cap="none" spc="-1" normalizeH="0" baseline="0" noProof="0" dirty="0">
                <a:ln>
                  <a:noFill/>
                </a:ln>
                <a:solidFill>
                  <a:srgbClr val="000000"/>
                </a:solidFill>
                <a:effectLst/>
                <a:uLnTx/>
                <a:uFillTx/>
                <a:latin typeface="Arial"/>
                <a:ea typeface="DejaVu Sans"/>
              </a:rPr>
              <a:t>): 2021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1" normalizeH="0" baseline="0" noProof="0" dirty="0">
                <a:ln>
                  <a:noFill/>
                </a:ln>
                <a:solidFill>
                  <a:srgbClr val="000000"/>
                </a:solidFill>
                <a:effectLst/>
                <a:uLnTx/>
                <a:uFillTx/>
                <a:latin typeface="Arial"/>
                <a:ea typeface="DejaVu Sans"/>
              </a:rPr>
              <a:t>Grace-Hopper testbed, immersion cooling, VAST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1" normalizeH="0" baseline="0" noProof="0" dirty="0">
                <a:ln>
                  <a:noFill/>
                </a:ln>
                <a:solidFill>
                  <a:srgbClr val="000000"/>
                </a:solidFill>
                <a:effectLst/>
                <a:uLnTx/>
                <a:uFillTx/>
                <a:latin typeface="Arial"/>
                <a:ea typeface="DejaVu Sans"/>
              </a:rPr>
              <a:t>PCIe-5 Genoa cluster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1" normalizeH="0" baseline="0" noProof="0" dirty="0">
              <a:ln>
                <a:noFill/>
              </a:ln>
              <a:solidFill>
                <a:srgbClr val="000000"/>
              </a:solidFill>
              <a:effectLst/>
              <a:uLnTx/>
              <a:uFillTx/>
              <a:latin typeface="Arial"/>
              <a:ea typeface="DejaVu San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1" normalizeH="0" baseline="0" noProof="0" dirty="0">
                <a:ln>
                  <a:noFill/>
                </a:ln>
                <a:solidFill>
                  <a:srgbClr val="000000"/>
                </a:solidFill>
                <a:effectLst/>
                <a:uLnTx/>
                <a:uFillTx/>
                <a:latin typeface="Arial"/>
                <a:ea typeface="DejaVu Sans"/>
              </a:rPr>
              <a:t>Description, use cases/users, successes, plans</a:t>
            </a:r>
          </a:p>
        </p:txBody>
      </p:sp>
      <p:pic>
        <p:nvPicPr>
          <p:cNvPr id="2" name="Picture 1">
            <a:extLst>
              <a:ext uri="{FF2B5EF4-FFF2-40B4-BE49-F238E27FC236}">
                <a16:creationId xmlns:a16="http://schemas.microsoft.com/office/drawing/2014/main" id="{E5D5000E-BC4C-5F12-7E83-ED3A96AB34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0300" y="2097179"/>
            <a:ext cx="4203700" cy="1612900"/>
          </a:xfrm>
          <a:prstGeom prst="rect">
            <a:avLst/>
          </a:prstGeom>
        </p:spPr>
      </p:pic>
    </p:spTree>
    <p:extLst>
      <p:ext uri="{BB962C8B-B14F-4D97-AF65-F5344CB8AC3E}">
        <p14:creationId xmlns:p14="http://schemas.microsoft.com/office/powerpoint/2010/main" val="412131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0D9C-88F8-44C2-B5D9-37D4A167D623}"/>
              </a:ext>
            </a:extLst>
          </p:cNvPr>
          <p:cNvSpPr>
            <a:spLocks noGrp="1"/>
          </p:cNvSpPr>
          <p:nvPr>
            <p:ph type="ctrTitle"/>
          </p:nvPr>
        </p:nvSpPr>
        <p:spPr>
          <a:noFill/>
        </p:spPr>
        <p:txBody>
          <a:bodyPr/>
          <a:lstStyle/>
          <a:p>
            <a:r>
              <a:rPr lang="en-GB" dirty="0"/>
              <a:t>H&amp;ES RISC-V testbed</a:t>
            </a:r>
          </a:p>
        </p:txBody>
      </p:sp>
      <p:sp>
        <p:nvSpPr>
          <p:cNvPr id="3" name="Text Placeholder 2">
            <a:extLst>
              <a:ext uri="{FF2B5EF4-FFF2-40B4-BE49-F238E27FC236}">
                <a16:creationId xmlns:a16="http://schemas.microsoft.com/office/drawing/2014/main" id="{F39D0B86-73C5-4D55-AA45-38690849A43B}"/>
              </a:ext>
            </a:extLst>
          </p:cNvPr>
          <p:cNvSpPr>
            <a:spLocks noGrp="1"/>
          </p:cNvSpPr>
          <p:nvPr>
            <p:ph type="body" sz="quarter" idx="11"/>
          </p:nvPr>
        </p:nvSpPr>
        <p:spPr/>
        <p:txBody>
          <a:bodyPr/>
          <a:lstStyle/>
          <a:p>
            <a:r>
              <a:rPr lang="en-GB" dirty="0"/>
              <a:t>Engineer’s House, 11-12 October 2023</a:t>
            </a:r>
          </a:p>
        </p:txBody>
      </p:sp>
      <p:sp>
        <p:nvSpPr>
          <p:cNvPr id="4" name="Text Placeholder 3">
            <a:extLst>
              <a:ext uri="{FF2B5EF4-FFF2-40B4-BE49-F238E27FC236}">
                <a16:creationId xmlns:a16="http://schemas.microsoft.com/office/drawing/2014/main" id="{08F6B5BB-CEF5-49DD-8D24-256A35910724}"/>
              </a:ext>
            </a:extLst>
          </p:cNvPr>
          <p:cNvSpPr>
            <a:spLocks noGrp="1"/>
          </p:cNvSpPr>
          <p:nvPr>
            <p:ph type="body" sz="quarter" idx="12"/>
          </p:nvPr>
        </p:nvSpPr>
        <p:spPr>
          <a:noFill/>
        </p:spPr>
        <p:txBody>
          <a:bodyPr/>
          <a:lstStyle/>
          <a:p>
            <a:r>
              <a:rPr lang="en-GB" dirty="0"/>
              <a:t>Nick Brown, EPCC</a:t>
            </a:r>
          </a:p>
        </p:txBody>
      </p:sp>
    </p:spTree>
    <p:extLst>
      <p:ext uri="{BB962C8B-B14F-4D97-AF65-F5344CB8AC3E}">
        <p14:creationId xmlns:p14="http://schemas.microsoft.com/office/powerpoint/2010/main" val="3681430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42419-B986-55D0-CAC8-38E58BB59801}"/>
              </a:ext>
            </a:extLst>
          </p:cNvPr>
          <p:cNvSpPr>
            <a:spLocks noGrp="1"/>
          </p:cNvSpPr>
          <p:nvPr>
            <p:ph type="title"/>
          </p:nvPr>
        </p:nvSpPr>
        <p:spPr/>
        <p:txBody>
          <a:bodyPr/>
          <a:lstStyle/>
          <a:p>
            <a:r>
              <a:rPr lang="en-GB" dirty="0"/>
              <a:t>What is RISC-V?</a:t>
            </a:r>
          </a:p>
        </p:txBody>
      </p:sp>
      <p:sp>
        <p:nvSpPr>
          <p:cNvPr id="4" name="Slide Number Placeholder 3">
            <a:extLst>
              <a:ext uri="{FF2B5EF4-FFF2-40B4-BE49-F238E27FC236}">
                <a16:creationId xmlns:a16="http://schemas.microsoft.com/office/drawing/2014/main" id="{DB51CC21-CCAE-E10E-A09F-2F3BE645A71B}"/>
              </a:ext>
            </a:extLst>
          </p:cNvPr>
          <p:cNvSpPr>
            <a:spLocks noGrp="1"/>
          </p:cNvSpPr>
          <p:nvPr>
            <p:ph type="sldNum" sz="quarter" idx="12"/>
          </p:nvPr>
        </p:nvSpPr>
        <p:spPr/>
        <p:txBody>
          <a:bodyPr/>
          <a:lstStyle/>
          <a:p>
            <a:fld id="{102F06D9-9A38-FF48-91F7-097E2C66BBBE}" type="slidenum">
              <a:rPr lang="en-US" smtClean="0"/>
              <a:pPr/>
              <a:t>14</a:t>
            </a:fld>
            <a:endParaRPr lang="en-US" dirty="0"/>
          </a:p>
        </p:txBody>
      </p:sp>
      <p:sp>
        <p:nvSpPr>
          <p:cNvPr id="5" name="Date Placeholder 4">
            <a:extLst>
              <a:ext uri="{FF2B5EF4-FFF2-40B4-BE49-F238E27FC236}">
                <a16:creationId xmlns:a16="http://schemas.microsoft.com/office/drawing/2014/main" id="{F872BC2C-F0ED-103D-74B4-BD333F682CE3}"/>
              </a:ext>
            </a:extLst>
          </p:cNvPr>
          <p:cNvSpPr>
            <a:spLocks noGrp="1"/>
          </p:cNvSpPr>
          <p:nvPr>
            <p:ph type="dt" sz="half" idx="10"/>
          </p:nvPr>
        </p:nvSpPr>
        <p:spPr/>
        <p:txBody>
          <a:bodyPr/>
          <a:lstStyle/>
          <a:p>
            <a:r>
              <a:rPr lang="en-US"/>
              <a:t>© Crown Copyright, Met Office</a:t>
            </a:r>
            <a:endParaRPr lang="en-US" dirty="0"/>
          </a:p>
        </p:txBody>
      </p:sp>
      <p:pic>
        <p:nvPicPr>
          <p:cNvPr id="1026" name="Picture 2" descr="programming - What is the role of ISA (Instruction Set Architecture) in the  comp arch abstraction stack. - Electrical Engineering Stack Exchange">
            <a:extLst>
              <a:ext uri="{FF2B5EF4-FFF2-40B4-BE49-F238E27FC236}">
                <a16:creationId xmlns:a16="http://schemas.microsoft.com/office/drawing/2014/main" id="{0B73384E-D0A7-312E-4819-B1BBCE886C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32"/>
          <a:stretch/>
        </p:blipFill>
        <p:spPr bwMode="auto">
          <a:xfrm>
            <a:off x="408215" y="1572461"/>
            <a:ext cx="4503964" cy="40386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9A8DF850-C686-C16E-9404-EA282C9908BA}"/>
              </a:ext>
            </a:extLst>
          </p:cNvPr>
          <p:cNvSpPr txBox="1">
            <a:spLocks/>
          </p:cNvSpPr>
          <p:nvPr/>
        </p:nvSpPr>
        <p:spPr>
          <a:xfrm>
            <a:off x="4950280" y="1386329"/>
            <a:ext cx="6298130" cy="4545330"/>
          </a:xfrm>
          <a:prstGeom prst="rect">
            <a:avLst/>
          </a:prstGeom>
        </p:spPr>
        <p:txBody>
          <a:bodyPr vert="horz" lIns="91440" tIns="45720" rIns="91440" bIns="45720" rtlCol="0">
            <a:normAutofit fontScale="85000"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chemeClr val="tx1"/>
              </a:buClr>
            </a:pPr>
            <a:r>
              <a:rPr lang="en-GB" sz="2800" dirty="0"/>
              <a:t>An open ISA that came out of Berkley around 13 years ago</a:t>
            </a:r>
          </a:p>
          <a:p>
            <a:pPr lvl="1">
              <a:buClr>
                <a:schemeClr val="tx1"/>
              </a:buClr>
            </a:pPr>
            <a:r>
              <a:rPr lang="en-GB" dirty="0"/>
              <a:t>Has enjoyed phenomenal growth since then, managed by RISC-V International which has over 4000 members</a:t>
            </a:r>
          </a:p>
          <a:p>
            <a:pPr lvl="1">
              <a:buClr>
                <a:schemeClr val="tx1"/>
              </a:buClr>
            </a:pPr>
            <a:r>
              <a:rPr lang="en-GB" dirty="0"/>
              <a:t>Over 10 billion RISC-V devices produced</a:t>
            </a:r>
          </a:p>
          <a:p>
            <a:pPr lvl="1">
              <a:buClr>
                <a:schemeClr val="tx1"/>
              </a:buClr>
            </a:pPr>
            <a:endParaRPr lang="en-GB" dirty="0"/>
          </a:p>
          <a:p>
            <a:pPr>
              <a:buClr>
                <a:schemeClr val="tx1"/>
              </a:buClr>
            </a:pPr>
            <a:r>
              <a:rPr lang="en-GB" dirty="0"/>
              <a:t>4000+ individuals across 60+ RISC-V work groups</a:t>
            </a:r>
          </a:p>
          <a:p>
            <a:pPr>
              <a:buClr>
                <a:schemeClr val="tx1"/>
              </a:buClr>
            </a:pPr>
            <a:r>
              <a:rPr lang="en-GB" dirty="0"/>
              <a:t>Over 400 RISC-V solutions available online, such as SoCs, developer boards, cores etc</a:t>
            </a:r>
          </a:p>
          <a:p>
            <a:pPr>
              <a:buClr>
                <a:schemeClr val="tx1"/>
              </a:buClr>
            </a:pPr>
            <a:r>
              <a:rPr lang="en-GB" dirty="0"/>
              <a:t>Over 4000 members in 70+ countries</a:t>
            </a:r>
          </a:p>
          <a:p>
            <a:pPr>
              <a:buClr>
                <a:schemeClr val="tx1"/>
              </a:buClr>
            </a:pPr>
            <a:r>
              <a:rPr lang="en-GB" dirty="0"/>
              <a:t>40k+ followers on social media </a:t>
            </a:r>
          </a:p>
          <a:p>
            <a:pPr>
              <a:buClr>
                <a:schemeClr val="tx1"/>
              </a:buClr>
            </a:pPr>
            <a:r>
              <a:rPr lang="en-GB" dirty="0"/>
              <a:t>10 billionth RISC-V device shipped in 2022</a:t>
            </a:r>
          </a:p>
          <a:p>
            <a:pPr lvl="1">
              <a:buClr>
                <a:schemeClr val="tx1"/>
              </a:buClr>
            </a:pPr>
            <a:r>
              <a:rPr lang="en-GB" dirty="0"/>
              <a:t>With over 60 billion RISC-V devices expected by the middle to late 2020s</a:t>
            </a:r>
          </a:p>
        </p:txBody>
      </p:sp>
      <p:pic>
        <p:nvPicPr>
          <p:cNvPr id="7" name="Picture 2">
            <a:extLst>
              <a:ext uri="{FF2B5EF4-FFF2-40B4-BE49-F238E27FC236}">
                <a16:creationId xmlns:a16="http://schemas.microsoft.com/office/drawing/2014/main" id="{92519DCB-CAA5-E9F5-83D0-E38F904B0D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6884" y="420696"/>
            <a:ext cx="4838323" cy="76973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descr="RISC-V Summit Europe | BSC-CNS">
            <a:extLst>
              <a:ext uri="{FF2B5EF4-FFF2-40B4-BE49-F238E27FC236}">
                <a16:creationId xmlns:a16="http://schemas.microsoft.com/office/drawing/2014/main" id="{524AA014-85D7-D1C4-7381-967BD7020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2052" y="5471671"/>
            <a:ext cx="3987293" cy="131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963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CEC6B-32B2-452A-D4A7-912EA6BB146D}"/>
              </a:ext>
            </a:extLst>
          </p:cNvPr>
          <p:cNvSpPr>
            <a:spLocks noGrp="1"/>
          </p:cNvSpPr>
          <p:nvPr>
            <p:ph type="title"/>
          </p:nvPr>
        </p:nvSpPr>
        <p:spPr/>
        <p:txBody>
          <a:bodyPr/>
          <a:lstStyle/>
          <a:p>
            <a:r>
              <a:rPr lang="en-GB" dirty="0"/>
              <a:t>Why for HPC?</a:t>
            </a:r>
          </a:p>
        </p:txBody>
      </p:sp>
      <p:sp>
        <p:nvSpPr>
          <p:cNvPr id="4" name="Slide Number Placeholder 3">
            <a:extLst>
              <a:ext uri="{FF2B5EF4-FFF2-40B4-BE49-F238E27FC236}">
                <a16:creationId xmlns:a16="http://schemas.microsoft.com/office/drawing/2014/main" id="{2301DA8C-6791-1182-EA20-FE0DAC910ADE}"/>
              </a:ext>
            </a:extLst>
          </p:cNvPr>
          <p:cNvSpPr>
            <a:spLocks noGrp="1"/>
          </p:cNvSpPr>
          <p:nvPr>
            <p:ph type="sldNum" sz="quarter" idx="12"/>
          </p:nvPr>
        </p:nvSpPr>
        <p:spPr/>
        <p:txBody>
          <a:bodyPr/>
          <a:lstStyle/>
          <a:p>
            <a:fld id="{102F06D9-9A38-FF48-91F7-097E2C66BBBE}" type="slidenum">
              <a:rPr lang="en-US" smtClean="0"/>
              <a:pPr/>
              <a:t>15</a:t>
            </a:fld>
            <a:endParaRPr lang="en-US" dirty="0"/>
          </a:p>
        </p:txBody>
      </p:sp>
      <p:sp>
        <p:nvSpPr>
          <p:cNvPr id="7" name="Content Placeholder 2">
            <a:extLst>
              <a:ext uri="{FF2B5EF4-FFF2-40B4-BE49-F238E27FC236}">
                <a16:creationId xmlns:a16="http://schemas.microsoft.com/office/drawing/2014/main" id="{AC3B40A3-D2A5-ACC2-E231-1541D4B25CF0}"/>
              </a:ext>
            </a:extLst>
          </p:cNvPr>
          <p:cNvSpPr txBox="1">
            <a:spLocks/>
          </p:cNvSpPr>
          <p:nvPr/>
        </p:nvSpPr>
        <p:spPr>
          <a:xfrm>
            <a:off x="2429957" y="932223"/>
            <a:ext cx="9625972" cy="2295391"/>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chemeClr val="tx1"/>
              </a:buClr>
              <a:buNone/>
            </a:pPr>
            <a:r>
              <a:rPr lang="en-GB" dirty="0"/>
              <a:t>All about the ability to specialise for performance and energy efficiency</a:t>
            </a:r>
          </a:p>
          <a:p>
            <a:pPr marL="457200" indent="-457200">
              <a:buClr>
                <a:schemeClr val="tx1"/>
              </a:buClr>
              <a:buFont typeface="+mj-lt"/>
              <a:buAutoNum type="arabicPeriod"/>
            </a:pPr>
            <a:r>
              <a:rPr lang="en-GB" dirty="0"/>
              <a:t>Open so can freely develop new technologies based on RISC-V</a:t>
            </a:r>
          </a:p>
          <a:p>
            <a:pPr marL="457200" indent="-457200">
              <a:buClr>
                <a:schemeClr val="tx1"/>
              </a:buClr>
              <a:buFont typeface="+mj-lt"/>
              <a:buAutoNum type="arabicPeriod"/>
            </a:pPr>
            <a:r>
              <a:rPr lang="en-GB" dirty="0"/>
              <a:t>Community driven standard, with many global contributors</a:t>
            </a:r>
          </a:p>
          <a:p>
            <a:pPr lvl="1">
              <a:buClr>
                <a:schemeClr val="tx1"/>
              </a:buClr>
            </a:pPr>
            <a:r>
              <a:rPr lang="en-GB" dirty="0"/>
              <a:t>We can shape it for what we need and our workloads</a:t>
            </a:r>
          </a:p>
          <a:p>
            <a:pPr marL="457200" indent="-457200">
              <a:buClr>
                <a:schemeClr val="tx1"/>
              </a:buClr>
              <a:buFont typeface="+mj-lt"/>
              <a:buAutoNum type="arabicPeriod"/>
            </a:pPr>
            <a:r>
              <a:rPr lang="en-GB" dirty="0"/>
              <a:t>Module design of ISA means can pick and mix the parts that you need (ranging from low power embedded devices to HPC and AI accelerators)</a:t>
            </a:r>
          </a:p>
          <a:p>
            <a:pPr marL="457200" indent="-457200">
              <a:buClr>
                <a:schemeClr val="tx1"/>
              </a:buClr>
              <a:buFont typeface="+mj-lt"/>
              <a:buAutoNum type="arabicPeriod"/>
            </a:pPr>
            <a:endParaRPr lang="en-GB" dirty="0"/>
          </a:p>
        </p:txBody>
      </p:sp>
      <p:cxnSp>
        <p:nvCxnSpPr>
          <p:cNvPr id="8" name="Straight Connector 7">
            <a:extLst>
              <a:ext uri="{FF2B5EF4-FFF2-40B4-BE49-F238E27FC236}">
                <a16:creationId xmlns:a16="http://schemas.microsoft.com/office/drawing/2014/main" id="{D48D767B-9214-A3C9-37C1-313157AB8255}"/>
              </a:ext>
            </a:extLst>
          </p:cNvPr>
          <p:cNvCxnSpPr>
            <a:cxnSpLocks/>
          </p:cNvCxnSpPr>
          <p:nvPr/>
        </p:nvCxnSpPr>
        <p:spPr>
          <a:xfrm flipV="1">
            <a:off x="2590800" y="3227614"/>
            <a:ext cx="7026729" cy="43543"/>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52" name="Picture 4" descr="BSC working towards the first completely open source European full-stack  ecosystem based on a new RISC-V CPU | BSC-CNS">
            <a:extLst>
              <a:ext uri="{FF2B5EF4-FFF2-40B4-BE49-F238E27FC236}">
                <a16:creationId xmlns:a16="http://schemas.microsoft.com/office/drawing/2014/main" id="{7DA6D142-08F8-028F-8F2B-F6928CB945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49" r="30135"/>
          <a:stretch/>
        </p:blipFill>
        <p:spPr bwMode="auto">
          <a:xfrm>
            <a:off x="3894724" y="3382113"/>
            <a:ext cx="3665400" cy="23679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European Processor Initiative (EPI)">
            <a:extLst>
              <a:ext uri="{FF2B5EF4-FFF2-40B4-BE49-F238E27FC236}">
                <a16:creationId xmlns:a16="http://schemas.microsoft.com/office/drawing/2014/main" id="{8F5692A9-1495-D330-687C-D4884BDCD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59" y="3749885"/>
            <a:ext cx="3295071" cy="18452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ISC-V in space">
            <a:extLst>
              <a:ext uri="{FF2B5EF4-FFF2-40B4-BE49-F238E27FC236}">
                <a16:creationId xmlns:a16="http://schemas.microsoft.com/office/drawing/2014/main" id="{B9E455C6-42DC-AA18-C34B-8D37C558C0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8567" y="5457825"/>
            <a:ext cx="32670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ew call for developing an HPC ecosystem based on RISC-V">
            <a:extLst>
              <a:ext uri="{FF2B5EF4-FFF2-40B4-BE49-F238E27FC236}">
                <a16:creationId xmlns:a16="http://schemas.microsoft.com/office/drawing/2014/main" id="{D9ACCBC4-0AA1-47E6-43F8-C68276CD3C2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593"/>
          <a:stretch/>
        </p:blipFill>
        <p:spPr bwMode="auto">
          <a:xfrm>
            <a:off x="6558644" y="4872911"/>
            <a:ext cx="2169818" cy="187487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e European PILOT">
            <a:extLst>
              <a:ext uri="{FF2B5EF4-FFF2-40B4-BE49-F238E27FC236}">
                <a16:creationId xmlns:a16="http://schemas.microsoft.com/office/drawing/2014/main" id="{C1129D85-2D10-9C21-60E4-4EB930C0C7B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18" t="19897" r="4777" b="18475"/>
          <a:stretch/>
        </p:blipFill>
        <p:spPr bwMode="auto">
          <a:xfrm>
            <a:off x="686499" y="5677548"/>
            <a:ext cx="5417665" cy="11024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F99956F7-3B60-2034-AFBC-A8D5E6CCC9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28" y="1188138"/>
            <a:ext cx="2076091" cy="178355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2" name="Picture 14" descr="PULP FAQs">
            <a:extLst>
              <a:ext uri="{FF2B5EF4-FFF2-40B4-BE49-F238E27FC236}">
                <a16:creationId xmlns:a16="http://schemas.microsoft.com/office/drawing/2014/main" id="{4B7C86BE-2126-4CB3-CA98-74DC4E38EE5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65871" y="3041484"/>
            <a:ext cx="2752465" cy="2362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627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85620-15BB-4C6A-86CB-49D698822F66}"/>
              </a:ext>
            </a:extLst>
          </p:cNvPr>
          <p:cNvSpPr>
            <a:spLocks noGrp="1"/>
          </p:cNvSpPr>
          <p:nvPr>
            <p:ph type="title"/>
          </p:nvPr>
        </p:nvSpPr>
        <p:spPr/>
        <p:txBody>
          <a:bodyPr/>
          <a:lstStyle/>
          <a:p>
            <a:r>
              <a:rPr lang="en-GB" dirty="0"/>
              <a:t>H&amp;ES RISC-V testbed</a:t>
            </a:r>
          </a:p>
        </p:txBody>
      </p:sp>
      <p:sp>
        <p:nvSpPr>
          <p:cNvPr id="4" name="Slide Number Placeholder 3">
            <a:extLst>
              <a:ext uri="{FF2B5EF4-FFF2-40B4-BE49-F238E27FC236}">
                <a16:creationId xmlns:a16="http://schemas.microsoft.com/office/drawing/2014/main" id="{7AB499B4-BA04-E122-62B9-A8F9DD7AA308}"/>
              </a:ext>
            </a:extLst>
          </p:cNvPr>
          <p:cNvSpPr>
            <a:spLocks noGrp="1"/>
          </p:cNvSpPr>
          <p:nvPr>
            <p:ph type="sldNum" sz="quarter" idx="12"/>
          </p:nvPr>
        </p:nvSpPr>
        <p:spPr/>
        <p:txBody>
          <a:bodyPr/>
          <a:lstStyle/>
          <a:p>
            <a:fld id="{102F06D9-9A38-FF48-91F7-097E2C66BBBE}" type="slidenum">
              <a:rPr lang="en-US" smtClean="0"/>
              <a:pPr/>
              <a:t>16</a:t>
            </a:fld>
            <a:endParaRPr lang="en-US" dirty="0"/>
          </a:p>
        </p:txBody>
      </p:sp>
      <p:sp>
        <p:nvSpPr>
          <p:cNvPr id="6" name="Content Placeholder 2">
            <a:extLst>
              <a:ext uri="{FF2B5EF4-FFF2-40B4-BE49-F238E27FC236}">
                <a16:creationId xmlns:a16="http://schemas.microsoft.com/office/drawing/2014/main" id="{82B89654-1477-3C6F-1939-04E53D2F4F6F}"/>
              </a:ext>
            </a:extLst>
          </p:cNvPr>
          <p:cNvSpPr txBox="1">
            <a:spLocks/>
          </p:cNvSpPr>
          <p:nvPr/>
        </p:nvSpPr>
        <p:spPr>
          <a:xfrm>
            <a:off x="3061911" y="1008422"/>
            <a:ext cx="8933625" cy="2295391"/>
          </a:xfrm>
          <a:prstGeom prst="rect">
            <a:avLst/>
          </a:prstGeom>
        </p:spPr>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chemeClr val="tx1"/>
              </a:buClr>
            </a:pPr>
            <a:r>
              <a:rPr lang="en-GB" dirty="0"/>
              <a:t>Testbed aims to make this technology available to </a:t>
            </a:r>
            <a:r>
              <a:rPr lang="en-GB" dirty="0" err="1"/>
              <a:t>ExCALIBUR</a:t>
            </a:r>
            <a:r>
              <a:rPr lang="en-GB" dirty="0"/>
              <a:t> projects, and scientific software developers more widely to experiment with RISC-V</a:t>
            </a:r>
          </a:p>
          <a:p>
            <a:pPr lvl="1">
              <a:buClr>
                <a:schemeClr val="tx1"/>
              </a:buClr>
            </a:pPr>
            <a:r>
              <a:rPr lang="en-GB" dirty="0"/>
              <a:t>Idea is that it should feel like any other HPC style system with login node, compute managed by </a:t>
            </a:r>
            <a:r>
              <a:rPr lang="en-GB" dirty="0" err="1"/>
              <a:t>Slurm</a:t>
            </a:r>
            <a:r>
              <a:rPr lang="en-GB" dirty="0"/>
              <a:t> and common HPC libraries/compilers as modules, user accounts managed by SAFE</a:t>
            </a:r>
          </a:p>
          <a:p>
            <a:pPr lvl="2">
              <a:buClr>
                <a:schemeClr val="tx1"/>
              </a:buClr>
            </a:pPr>
            <a:r>
              <a:rPr lang="en-GB" u="sng" dirty="0">
                <a:solidFill>
                  <a:schemeClr val="accent1"/>
                </a:solidFill>
              </a:rPr>
              <a:t>riscv.epcc.ed.ac.uk</a:t>
            </a:r>
          </a:p>
        </p:txBody>
      </p:sp>
      <p:pic>
        <p:nvPicPr>
          <p:cNvPr id="3074" name="Picture 2">
            <a:extLst>
              <a:ext uri="{FF2B5EF4-FFF2-40B4-BE49-F238E27FC236}">
                <a16:creationId xmlns:a16="http://schemas.microsoft.com/office/drawing/2014/main" id="{60F9A1EF-524F-7511-3010-6F9D746AD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290" b="7747"/>
          <a:stretch>
            <a:fillRect/>
          </a:stretch>
        </p:blipFill>
        <p:spPr bwMode="auto">
          <a:xfrm>
            <a:off x="9130090" y="2979835"/>
            <a:ext cx="2952532" cy="20602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Content Placeholder 2">
            <a:extLst>
              <a:ext uri="{FF2B5EF4-FFF2-40B4-BE49-F238E27FC236}">
                <a16:creationId xmlns:a16="http://schemas.microsoft.com/office/drawing/2014/main" id="{D0734B59-F021-BC34-64F0-49F96F0D2C89}"/>
              </a:ext>
            </a:extLst>
          </p:cNvPr>
          <p:cNvSpPr txBox="1">
            <a:spLocks/>
          </p:cNvSpPr>
          <p:nvPr/>
        </p:nvSpPr>
        <p:spPr>
          <a:xfrm>
            <a:off x="258232" y="3487214"/>
            <a:ext cx="9714979" cy="3142377"/>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chemeClr val="tx1"/>
              </a:buClr>
            </a:pPr>
            <a:r>
              <a:rPr lang="en-GB" dirty="0"/>
              <a:t>A mix of hardware for people to experiment with, but numerous challenges involved here setting things up</a:t>
            </a:r>
          </a:p>
          <a:p>
            <a:pPr lvl="1">
              <a:buClr>
                <a:schemeClr val="tx1"/>
              </a:buClr>
            </a:pPr>
            <a:r>
              <a:rPr lang="en-GB" dirty="0"/>
              <a:t>Board configuration and integration</a:t>
            </a:r>
          </a:p>
          <a:p>
            <a:pPr lvl="1">
              <a:buClr>
                <a:schemeClr val="tx1"/>
              </a:buClr>
            </a:pPr>
            <a:r>
              <a:rPr lang="en-GB" dirty="0"/>
              <a:t>Compiler versions and hardware support, especially for vectorisation</a:t>
            </a:r>
          </a:p>
          <a:p>
            <a:pPr lvl="2">
              <a:buClr>
                <a:schemeClr val="tx1"/>
              </a:buClr>
            </a:pPr>
            <a:r>
              <a:rPr lang="en-GB" dirty="0"/>
              <a:t>RVV v0.7.1 has been implemented by numerous hardware, but compilers only support RVV v1.0 and standards are not backwards compatible</a:t>
            </a:r>
          </a:p>
          <a:p>
            <a:pPr lvl="2">
              <a:buClr>
                <a:schemeClr val="tx1"/>
              </a:buClr>
            </a:pPr>
            <a:r>
              <a:rPr lang="en-GB" dirty="0"/>
              <a:t>There are some vendor versions of GCC for RVV v0.7.1, but these can be difficult to get hold of</a:t>
            </a:r>
          </a:p>
          <a:p>
            <a:pPr lvl="2">
              <a:buClr>
                <a:schemeClr val="tx1"/>
              </a:buClr>
            </a:pPr>
            <a:r>
              <a:rPr lang="en-GB" dirty="0"/>
              <a:t>We developed an RVV rollback tool, rolling back v1.0 to v0.7.1</a:t>
            </a:r>
          </a:p>
          <a:p>
            <a:pPr>
              <a:buClr>
                <a:schemeClr val="tx1"/>
              </a:buClr>
            </a:pPr>
            <a:endParaRPr lang="en-GB" dirty="0"/>
          </a:p>
        </p:txBody>
      </p:sp>
      <p:pic>
        <p:nvPicPr>
          <p:cNvPr id="9" name="Picture 8">
            <a:extLst>
              <a:ext uri="{FF2B5EF4-FFF2-40B4-BE49-F238E27FC236}">
                <a16:creationId xmlns:a16="http://schemas.microsoft.com/office/drawing/2014/main" id="{2611AEDF-62CE-E4EF-5F10-6B237D89AD7F}"/>
              </a:ext>
            </a:extLst>
          </p:cNvPr>
          <p:cNvPicPr>
            <a:picLocks noChangeAspect="1"/>
          </p:cNvPicPr>
          <p:nvPr/>
        </p:nvPicPr>
        <p:blipFill rotWithShape="1">
          <a:blip r:embed="rId3"/>
          <a:srcRect l="8274" t="9127" r="12977" b="6002"/>
          <a:stretch/>
        </p:blipFill>
        <p:spPr>
          <a:xfrm>
            <a:off x="196464" y="994109"/>
            <a:ext cx="2857500" cy="2309704"/>
          </a:xfrm>
          <a:prstGeom prst="rect">
            <a:avLst/>
          </a:prstGeom>
        </p:spPr>
      </p:pic>
    </p:spTree>
    <p:extLst>
      <p:ext uri="{BB962C8B-B14F-4D97-AF65-F5344CB8AC3E}">
        <p14:creationId xmlns:p14="http://schemas.microsoft.com/office/powerpoint/2010/main" val="2732814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3A464-8292-30D6-618A-1FF878237683}"/>
              </a:ext>
            </a:extLst>
          </p:cNvPr>
          <p:cNvSpPr>
            <a:spLocks noGrp="1"/>
          </p:cNvSpPr>
          <p:nvPr>
            <p:ph type="title"/>
          </p:nvPr>
        </p:nvSpPr>
        <p:spPr/>
        <p:txBody>
          <a:bodyPr/>
          <a:lstStyle/>
          <a:p>
            <a:r>
              <a:rPr lang="en-GB" dirty="0"/>
              <a:t>Soft-cores</a:t>
            </a:r>
          </a:p>
        </p:txBody>
      </p:sp>
      <p:sp>
        <p:nvSpPr>
          <p:cNvPr id="4" name="Slide Number Placeholder 3">
            <a:extLst>
              <a:ext uri="{FF2B5EF4-FFF2-40B4-BE49-F238E27FC236}">
                <a16:creationId xmlns:a16="http://schemas.microsoft.com/office/drawing/2014/main" id="{0A134B88-A6A3-47DB-04DF-5FCD1A2D584C}"/>
              </a:ext>
            </a:extLst>
          </p:cNvPr>
          <p:cNvSpPr>
            <a:spLocks noGrp="1"/>
          </p:cNvSpPr>
          <p:nvPr>
            <p:ph type="sldNum" sz="quarter" idx="12"/>
          </p:nvPr>
        </p:nvSpPr>
        <p:spPr/>
        <p:txBody>
          <a:bodyPr/>
          <a:lstStyle/>
          <a:p>
            <a:fld id="{102F06D9-9A38-FF48-91F7-097E2C66BBBE}" type="slidenum">
              <a:rPr lang="en-US" smtClean="0"/>
              <a:pPr/>
              <a:t>17</a:t>
            </a:fld>
            <a:endParaRPr lang="en-US" dirty="0"/>
          </a:p>
        </p:txBody>
      </p:sp>
      <p:sp>
        <p:nvSpPr>
          <p:cNvPr id="6" name="Content Placeholder 2">
            <a:extLst>
              <a:ext uri="{FF2B5EF4-FFF2-40B4-BE49-F238E27FC236}">
                <a16:creationId xmlns:a16="http://schemas.microsoft.com/office/drawing/2014/main" id="{C64CA6BF-4CFC-E165-5C9E-22C8FCC8BDDC}"/>
              </a:ext>
            </a:extLst>
          </p:cNvPr>
          <p:cNvSpPr txBox="1">
            <a:spLocks/>
          </p:cNvSpPr>
          <p:nvPr/>
        </p:nvSpPr>
        <p:spPr>
          <a:xfrm>
            <a:off x="4806043" y="560047"/>
            <a:ext cx="7189493" cy="3030179"/>
          </a:xfrm>
          <a:prstGeom prst="rect">
            <a:avLst/>
          </a:prstGeom>
        </p:spPr>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chemeClr val="tx1"/>
              </a:buClr>
            </a:pPr>
            <a:r>
              <a:rPr lang="en-GB" dirty="0"/>
              <a:t>RISC-V is changing very rapidly and physical hardware by necessity does lag bleeding edge</a:t>
            </a:r>
          </a:p>
          <a:p>
            <a:pPr lvl="1">
              <a:buClr>
                <a:schemeClr val="tx1"/>
              </a:buClr>
            </a:pPr>
            <a:r>
              <a:rPr lang="en-GB" dirty="0"/>
              <a:t>A wealth of </a:t>
            </a:r>
            <a:r>
              <a:rPr lang="en-GB" i="1" dirty="0"/>
              <a:t>soft-cores </a:t>
            </a:r>
            <a:r>
              <a:rPr lang="en-GB" dirty="0"/>
              <a:t>available (many open source) which are software descriptions of CPUs</a:t>
            </a:r>
          </a:p>
          <a:p>
            <a:pPr lvl="1">
              <a:buClr>
                <a:schemeClr val="tx1"/>
              </a:buClr>
            </a:pPr>
            <a:r>
              <a:rPr lang="en-GB" dirty="0"/>
              <a:t>We can integrate these onto FPGAs which then </a:t>
            </a:r>
            <a:r>
              <a:rPr lang="en-GB" i="1" dirty="0"/>
              <a:t>appear </a:t>
            </a:r>
            <a:r>
              <a:rPr lang="en-GB" dirty="0"/>
              <a:t>as a specific RISC-V CPU</a:t>
            </a:r>
          </a:p>
          <a:p>
            <a:pPr lvl="1">
              <a:buClr>
                <a:schemeClr val="tx1"/>
              </a:buClr>
            </a:pPr>
            <a:r>
              <a:rPr lang="en-GB" dirty="0"/>
              <a:t>Not doing CPU design, instead integration (and configuration) to make these available to users for experimentation</a:t>
            </a:r>
          </a:p>
        </p:txBody>
      </p:sp>
      <p:pic>
        <p:nvPicPr>
          <p:cNvPr id="7" name="Picture 6">
            <a:extLst>
              <a:ext uri="{FF2B5EF4-FFF2-40B4-BE49-F238E27FC236}">
                <a16:creationId xmlns:a16="http://schemas.microsoft.com/office/drawing/2014/main" id="{EF6F3DBC-51BC-2A38-CBD5-DFD1A3A1C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465" y="873351"/>
            <a:ext cx="4742502" cy="23379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098" name="Picture 2">
            <a:extLst>
              <a:ext uri="{FF2B5EF4-FFF2-40B4-BE49-F238E27FC236}">
                <a16:creationId xmlns:a16="http://schemas.microsoft.com/office/drawing/2014/main" id="{1E1E95A3-3EBF-8E33-7C66-88676C3E0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331" y="3980011"/>
            <a:ext cx="7153275" cy="28384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100" name="Picture 4" descr="OpenHW Group | 领英">
            <a:extLst>
              <a:ext uri="{FF2B5EF4-FFF2-40B4-BE49-F238E27FC236}">
                <a16:creationId xmlns:a16="http://schemas.microsoft.com/office/drawing/2014/main" id="{DD5D6965-6394-7B7A-DC6A-A4EE9B4E4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43" y="313508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3.1. Rocket Chip — Chipyard 1.10.0 documentation">
            <a:extLst>
              <a:ext uri="{FF2B5EF4-FFF2-40B4-BE49-F238E27FC236}">
                <a16:creationId xmlns:a16="http://schemas.microsoft.com/office/drawing/2014/main" id="{6331414B-E0BC-F754-2577-CC6926ED50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231" y="5089071"/>
            <a:ext cx="1652211" cy="165718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itHub - stnolting/neorv32: 🖥️ A tiny, customizable and highly extensible  MCU-class 32-bit RISC-V soft-core CPU and microcontroller-like SoC written  in platform-independent VHDL.">
            <a:extLst>
              <a:ext uri="{FF2B5EF4-FFF2-40B4-BE49-F238E27FC236}">
                <a16:creationId xmlns:a16="http://schemas.microsoft.com/office/drawing/2014/main" id="{E3DB9366-5BEC-2C27-3F41-B609D52BF1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2912" y="3590226"/>
            <a:ext cx="3844325" cy="99471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Andes Technology - Wikipedia">
            <a:extLst>
              <a:ext uri="{FF2B5EF4-FFF2-40B4-BE49-F238E27FC236}">
                <a16:creationId xmlns:a16="http://schemas.microsoft.com/office/drawing/2014/main" id="{B2C743E4-1109-29C3-0F85-F2C12370D5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0511" y="5448050"/>
            <a:ext cx="2986751" cy="1254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768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B30F-58C9-5B56-FDF2-3A0977366E54}"/>
              </a:ext>
            </a:extLst>
          </p:cNvPr>
          <p:cNvSpPr>
            <a:spLocks noGrp="1"/>
          </p:cNvSpPr>
          <p:nvPr>
            <p:ph type="title"/>
          </p:nvPr>
        </p:nvSpPr>
        <p:spPr/>
        <p:txBody>
          <a:bodyPr/>
          <a:lstStyle/>
          <a:p>
            <a:r>
              <a:rPr lang="en-GB" dirty="0"/>
              <a:t>SG2042</a:t>
            </a:r>
          </a:p>
        </p:txBody>
      </p:sp>
      <p:sp>
        <p:nvSpPr>
          <p:cNvPr id="4" name="Slide Number Placeholder 3">
            <a:extLst>
              <a:ext uri="{FF2B5EF4-FFF2-40B4-BE49-F238E27FC236}">
                <a16:creationId xmlns:a16="http://schemas.microsoft.com/office/drawing/2014/main" id="{BE23C105-ACDA-DDB4-E931-719B10373332}"/>
              </a:ext>
            </a:extLst>
          </p:cNvPr>
          <p:cNvSpPr>
            <a:spLocks noGrp="1"/>
          </p:cNvSpPr>
          <p:nvPr>
            <p:ph type="sldNum" sz="quarter" idx="12"/>
          </p:nvPr>
        </p:nvSpPr>
        <p:spPr/>
        <p:txBody>
          <a:bodyPr/>
          <a:lstStyle/>
          <a:p>
            <a:fld id="{102F06D9-9A38-FF48-91F7-097E2C66BBBE}" type="slidenum">
              <a:rPr lang="en-US" smtClean="0"/>
              <a:pPr/>
              <a:t>18</a:t>
            </a:fld>
            <a:endParaRPr lang="en-US" dirty="0"/>
          </a:p>
        </p:txBody>
      </p:sp>
      <p:sp>
        <p:nvSpPr>
          <p:cNvPr id="5" name="Date Placeholder 4">
            <a:extLst>
              <a:ext uri="{FF2B5EF4-FFF2-40B4-BE49-F238E27FC236}">
                <a16:creationId xmlns:a16="http://schemas.microsoft.com/office/drawing/2014/main" id="{9902DC3A-4FFF-7C99-998D-92D36EE68662}"/>
              </a:ext>
            </a:extLst>
          </p:cNvPr>
          <p:cNvSpPr>
            <a:spLocks noGrp="1"/>
          </p:cNvSpPr>
          <p:nvPr>
            <p:ph type="dt" sz="half" idx="10"/>
          </p:nvPr>
        </p:nvSpPr>
        <p:spPr/>
        <p:txBody>
          <a:bodyPr/>
          <a:lstStyle/>
          <a:p>
            <a:r>
              <a:rPr lang="en-US"/>
              <a:t>© Crown Copyright, Met Office</a:t>
            </a:r>
            <a:endParaRPr lang="en-US" dirty="0"/>
          </a:p>
        </p:txBody>
      </p:sp>
      <p:sp>
        <p:nvSpPr>
          <p:cNvPr id="7" name="Content Placeholder 2">
            <a:extLst>
              <a:ext uri="{FF2B5EF4-FFF2-40B4-BE49-F238E27FC236}">
                <a16:creationId xmlns:a16="http://schemas.microsoft.com/office/drawing/2014/main" id="{61088294-7464-4095-7027-848004C40F4B}"/>
              </a:ext>
            </a:extLst>
          </p:cNvPr>
          <p:cNvSpPr txBox="1">
            <a:spLocks/>
          </p:cNvSpPr>
          <p:nvPr/>
        </p:nvSpPr>
        <p:spPr>
          <a:xfrm>
            <a:off x="2645229" y="473627"/>
            <a:ext cx="9480096" cy="3505101"/>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chemeClr val="tx1"/>
              </a:buClr>
            </a:pPr>
            <a:r>
              <a:rPr lang="en-GB" dirty="0"/>
              <a:t>Phenomenal pace of change here</a:t>
            </a:r>
          </a:p>
          <a:p>
            <a:pPr lvl="1">
              <a:buClr>
                <a:schemeClr val="tx1"/>
              </a:buClr>
            </a:pPr>
            <a:r>
              <a:rPr lang="en-GB" dirty="0"/>
              <a:t>Until the summer the best physical commodity hardware available was the 4-core </a:t>
            </a:r>
            <a:r>
              <a:rPr lang="en-GB" dirty="0" err="1"/>
              <a:t>SiFive</a:t>
            </a:r>
            <a:r>
              <a:rPr lang="en-GB" dirty="0"/>
              <a:t> </a:t>
            </a:r>
            <a:r>
              <a:rPr lang="en-GB" dirty="0" err="1"/>
              <a:t>VisionFive</a:t>
            </a:r>
            <a:r>
              <a:rPr lang="en-GB" dirty="0"/>
              <a:t> V2 with 8GB RAM</a:t>
            </a:r>
          </a:p>
          <a:p>
            <a:pPr lvl="1">
              <a:buClr>
                <a:schemeClr val="tx1"/>
              </a:buClr>
            </a:pPr>
            <a:r>
              <a:rPr lang="en-GB" dirty="0"/>
              <a:t>But now the 64-core high performance SG2042 is available</a:t>
            </a:r>
          </a:p>
          <a:p>
            <a:pPr lvl="2">
              <a:buClr>
                <a:schemeClr val="tx1"/>
              </a:buClr>
            </a:pPr>
            <a:r>
              <a:rPr lang="en-GB" dirty="0"/>
              <a:t>Several donated to RISC-V testbed by the manufacturer, in nodes of 128GB RAM</a:t>
            </a:r>
          </a:p>
          <a:p>
            <a:pPr lvl="2">
              <a:buClr>
                <a:schemeClr val="tx1"/>
              </a:buClr>
            </a:pPr>
            <a:r>
              <a:rPr lang="en-GB" dirty="0"/>
              <a:t>We have the first of these machines outside of China</a:t>
            </a:r>
          </a:p>
          <a:p>
            <a:pPr lvl="2">
              <a:buClr>
                <a:schemeClr val="tx1"/>
              </a:buClr>
            </a:pPr>
            <a:r>
              <a:rPr lang="en-GB" dirty="0"/>
              <a:t>Based on early, remote access, we did the first HPC benchmarking of this technology and fed this back to manufacturer (and enhanced </a:t>
            </a:r>
            <a:r>
              <a:rPr lang="en-GB" dirty="0" err="1"/>
              <a:t>RAJAPerf</a:t>
            </a:r>
            <a:r>
              <a:rPr lang="en-GB" dirty="0"/>
              <a:t> suite)</a:t>
            </a:r>
          </a:p>
          <a:p>
            <a:pPr lvl="3">
              <a:buClr>
                <a:schemeClr val="tx1"/>
              </a:buClr>
            </a:pPr>
            <a:r>
              <a:rPr lang="en-GB" dirty="0"/>
              <a:t>Paper to be in ACM, preprint on </a:t>
            </a:r>
            <a:r>
              <a:rPr lang="en-GB" dirty="0" err="1"/>
              <a:t>arxiv</a:t>
            </a:r>
            <a:r>
              <a:rPr lang="en-GB" dirty="0"/>
              <a:t> with lots of interest</a:t>
            </a:r>
          </a:p>
          <a:p>
            <a:pPr lvl="3">
              <a:buClr>
                <a:schemeClr val="tx1"/>
              </a:buClr>
            </a:pPr>
            <a:r>
              <a:rPr lang="en-GB" dirty="0"/>
              <a:t>Nice example of co-design and we continue to engage closely with them</a:t>
            </a:r>
          </a:p>
          <a:p>
            <a:pPr lvl="2">
              <a:buClr>
                <a:schemeClr val="tx1"/>
              </a:buClr>
            </a:pPr>
            <a:endParaRPr lang="en-GB" dirty="0"/>
          </a:p>
        </p:txBody>
      </p:sp>
      <p:pic>
        <p:nvPicPr>
          <p:cNvPr id="8" name="Picture 2" descr="64-core RISC-V motherboard">
            <a:extLst>
              <a:ext uri="{FF2B5EF4-FFF2-40B4-BE49-F238E27FC236}">
                <a16:creationId xmlns:a16="http://schemas.microsoft.com/office/drawing/2014/main" id="{B43EDC4D-F5BB-AD85-573E-2D25A8284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607" y="1073737"/>
            <a:ext cx="2601026" cy="256139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a:extLst>
              <a:ext uri="{FF2B5EF4-FFF2-40B4-BE49-F238E27FC236}">
                <a16:creationId xmlns:a16="http://schemas.microsoft.com/office/drawing/2014/main" id="{F8613188-E304-464B-2EB6-96F4322B79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7743" y="3905026"/>
            <a:ext cx="2607582" cy="28876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aph of different colored boxes&#10;&#10;Description automatically generated with medium confidence">
            <a:extLst>
              <a:ext uri="{FF2B5EF4-FFF2-40B4-BE49-F238E27FC236}">
                <a16:creationId xmlns:a16="http://schemas.microsoft.com/office/drawing/2014/main" id="{ACB2B556-E08A-4BF5-D605-5DF20C1A916A}"/>
              </a:ext>
            </a:extLst>
          </p:cNvPr>
          <p:cNvPicPr>
            <a:picLocks noChangeAspect="1"/>
          </p:cNvPicPr>
          <p:nvPr/>
        </p:nvPicPr>
        <p:blipFill>
          <a:blip r:embed="rId4"/>
          <a:stretch>
            <a:fillRect/>
          </a:stretch>
        </p:blipFill>
        <p:spPr>
          <a:xfrm>
            <a:off x="16358" y="3990242"/>
            <a:ext cx="4499728" cy="2828219"/>
          </a:xfrm>
          <a:prstGeom prst="rect">
            <a:avLst/>
          </a:prstGeom>
        </p:spPr>
      </p:pic>
      <p:pic>
        <p:nvPicPr>
          <p:cNvPr id="12" name="Picture 11">
            <a:extLst>
              <a:ext uri="{FF2B5EF4-FFF2-40B4-BE49-F238E27FC236}">
                <a16:creationId xmlns:a16="http://schemas.microsoft.com/office/drawing/2014/main" id="{3988A977-5BF4-CCED-9AC0-DB4D9C47B86F}"/>
              </a:ext>
            </a:extLst>
          </p:cNvPr>
          <p:cNvPicPr>
            <a:picLocks noChangeAspect="1"/>
          </p:cNvPicPr>
          <p:nvPr/>
        </p:nvPicPr>
        <p:blipFill>
          <a:blip r:embed="rId5"/>
          <a:stretch>
            <a:fillRect/>
          </a:stretch>
        </p:blipFill>
        <p:spPr>
          <a:xfrm>
            <a:off x="4648197" y="4161040"/>
            <a:ext cx="4808928" cy="2588078"/>
          </a:xfrm>
          <a:prstGeom prst="rect">
            <a:avLst/>
          </a:prstGeom>
        </p:spPr>
      </p:pic>
      <p:cxnSp>
        <p:nvCxnSpPr>
          <p:cNvPr id="13" name="Straight Connector 12">
            <a:extLst>
              <a:ext uri="{FF2B5EF4-FFF2-40B4-BE49-F238E27FC236}">
                <a16:creationId xmlns:a16="http://schemas.microsoft.com/office/drawing/2014/main" id="{A7562063-7AA7-3E77-B169-4FBCD0D902D0}"/>
              </a:ext>
            </a:extLst>
          </p:cNvPr>
          <p:cNvCxnSpPr>
            <a:cxnSpLocks/>
          </p:cNvCxnSpPr>
          <p:nvPr/>
        </p:nvCxnSpPr>
        <p:spPr>
          <a:xfrm>
            <a:off x="4577714" y="3905026"/>
            <a:ext cx="0" cy="277746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A2E7190-E396-CC06-965F-72C7CDBC0804}"/>
              </a:ext>
            </a:extLst>
          </p:cNvPr>
          <p:cNvCxnSpPr>
            <a:cxnSpLocks/>
          </p:cNvCxnSpPr>
          <p:nvPr/>
        </p:nvCxnSpPr>
        <p:spPr>
          <a:xfrm>
            <a:off x="9457125" y="3905026"/>
            <a:ext cx="0" cy="2777466"/>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749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B8BA2-320E-864D-04D6-B7CE16F69F67}"/>
              </a:ext>
            </a:extLst>
          </p:cNvPr>
          <p:cNvSpPr>
            <a:spLocks noGrp="1"/>
          </p:cNvSpPr>
          <p:nvPr>
            <p:ph type="title"/>
          </p:nvPr>
        </p:nvSpPr>
        <p:spPr/>
        <p:txBody>
          <a:bodyPr/>
          <a:lstStyle/>
          <a:p>
            <a:r>
              <a:rPr lang="en-GB" dirty="0"/>
              <a:t>Driving forward the RISC-V HPC community</a:t>
            </a:r>
          </a:p>
        </p:txBody>
      </p:sp>
      <p:sp>
        <p:nvSpPr>
          <p:cNvPr id="4" name="Slide Number Placeholder 3">
            <a:extLst>
              <a:ext uri="{FF2B5EF4-FFF2-40B4-BE49-F238E27FC236}">
                <a16:creationId xmlns:a16="http://schemas.microsoft.com/office/drawing/2014/main" id="{C8D4BB8F-B171-A258-8C7B-634A58A8446F}"/>
              </a:ext>
            </a:extLst>
          </p:cNvPr>
          <p:cNvSpPr>
            <a:spLocks noGrp="1"/>
          </p:cNvSpPr>
          <p:nvPr>
            <p:ph type="sldNum" sz="quarter" idx="12"/>
          </p:nvPr>
        </p:nvSpPr>
        <p:spPr/>
        <p:txBody>
          <a:bodyPr/>
          <a:lstStyle/>
          <a:p>
            <a:fld id="{102F06D9-9A38-FF48-91F7-097E2C66BBBE}" type="slidenum">
              <a:rPr lang="en-US" smtClean="0"/>
              <a:pPr/>
              <a:t>19</a:t>
            </a:fld>
            <a:endParaRPr lang="en-US" dirty="0"/>
          </a:p>
        </p:txBody>
      </p:sp>
      <p:sp>
        <p:nvSpPr>
          <p:cNvPr id="6" name="Content Placeholder 2">
            <a:extLst>
              <a:ext uri="{FF2B5EF4-FFF2-40B4-BE49-F238E27FC236}">
                <a16:creationId xmlns:a16="http://schemas.microsoft.com/office/drawing/2014/main" id="{ECB2FE8D-210A-E0A9-33F1-27A4311779CE}"/>
              </a:ext>
            </a:extLst>
          </p:cNvPr>
          <p:cNvSpPr txBox="1">
            <a:spLocks/>
          </p:cNvSpPr>
          <p:nvPr/>
        </p:nvSpPr>
        <p:spPr>
          <a:xfrm>
            <a:off x="315685" y="1269043"/>
            <a:ext cx="7788728" cy="3136423"/>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chemeClr val="tx1"/>
              </a:buClr>
            </a:pPr>
            <a:r>
              <a:rPr lang="en-GB" dirty="0"/>
              <a:t>At the start of the project we joined the RISC-V HPC SIG, which we have engaged closely with since then</a:t>
            </a:r>
          </a:p>
          <a:p>
            <a:pPr lvl="1">
              <a:buClr>
                <a:schemeClr val="tx1"/>
              </a:buClr>
            </a:pPr>
            <a:r>
              <a:rPr lang="en-GB" dirty="0"/>
              <a:t>H&amp;ES testbed led organisation of (and chaired) </a:t>
            </a:r>
            <a:r>
              <a:rPr lang="en-GB" i="1" dirty="0"/>
              <a:t>First international workshop for RISC-V in HPC at ISC23</a:t>
            </a:r>
          </a:p>
          <a:p>
            <a:pPr lvl="2">
              <a:buClr>
                <a:schemeClr val="tx1"/>
              </a:buClr>
            </a:pPr>
            <a:r>
              <a:rPr lang="en-GB" i="1" dirty="0"/>
              <a:t>Global effort, co-organisers were BSC, TACC, </a:t>
            </a:r>
            <a:r>
              <a:rPr lang="en-GB" i="1" dirty="0" err="1"/>
              <a:t>Codeplay</a:t>
            </a:r>
            <a:r>
              <a:rPr lang="en-GB" i="1" dirty="0"/>
              <a:t>, Siemens </a:t>
            </a:r>
          </a:p>
          <a:p>
            <a:pPr lvl="2">
              <a:buClr>
                <a:schemeClr val="tx1"/>
              </a:buClr>
            </a:pPr>
            <a:r>
              <a:rPr lang="en-GB" dirty="0"/>
              <a:t>Lots of papers submitted, we accepted 11 and filled the room on the day</a:t>
            </a:r>
          </a:p>
          <a:p>
            <a:pPr lvl="2">
              <a:buClr>
                <a:schemeClr val="tx1"/>
              </a:buClr>
            </a:pPr>
            <a:r>
              <a:rPr lang="en-GB" dirty="0"/>
              <a:t>Out of all the ISC workshops we had the most papers in the proceedings</a:t>
            </a:r>
          </a:p>
          <a:p>
            <a:pPr lvl="1">
              <a:buClr>
                <a:schemeClr val="tx1"/>
              </a:buClr>
            </a:pPr>
            <a:r>
              <a:rPr lang="en-GB" dirty="0"/>
              <a:t>Co-Organiser and panellist in the ISC RISC-V </a:t>
            </a:r>
            <a:r>
              <a:rPr lang="en-GB" dirty="0" err="1"/>
              <a:t>BoF</a:t>
            </a:r>
            <a:r>
              <a:rPr lang="en-GB" dirty="0"/>
              <a:t> talking about the testbed </a:t>
            </a:r>
          </a:p>
          <a:p>
            <a:pPr lvl="2">
              <a:buClr>
                <a:schemeClr val="tx1"/>
              </a:buClr>
            </a:pPr>
            <a:endParaRPr lang="en-GB" dirty="0"/>
          </a:p>
        </p:txBody>
      </p:sp>
      <p:pic>
        <p:nvPicPr>
          <p:cNvPr id="6146" name="Picture 2" descr="Image">
            <a:extLst>
              <a:ext uri="{FF2B5EF4-FFF2-40B4-BE49-F238E27FC236}">
                <a16:creationId xmlns:a16="http://schemas.microsoft.com/office/drawing/2014/main" id="{F60AD3DC-3F6B-D696-27E5-5BD408C4E9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4948" y="900366"/>
            <a:ext cx="3618692" cy="35051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a:extLst>
              <a:ext uri="{FF2B5EF4-FFF2-40B4-BE49-F238E27FC236}">
                <a16:creationId xmlns:a16="http://schemas.microsoft.com/office/drawing/2014/main" id="{EB4C02B3-AD07-54E5-5FB0-6521F80A556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704" b="17222"/>
          <a:stretch/>
        </p:blipFill>
        <p:spPr bwMode="auto">
          <a:xfrm>
            <a:off x="7690756" y="4985657"/>
            <a:ext cx="4430225" cy="17634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B59B0E59-B9FD-FE6C-2E89-E3EFC4A1F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14" y="4762609"/>
            <a:ext cx="5004403" cy="178639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14E3DACE-2EDD-9806-E40F-52506D266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417" y="4599839"/>
            <a:ext cx="2123939" cy="211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8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258120" y="411480"/>
            <a:ext cx="11736720" cy="442440"/>
          </a:xfrm>
          <a:prstGeom prst="rect">
            <a:avLst/>
          </a:prstGeom>
          <a:noFill/>
          <a:ln w="0">
            <a:noFill/>
          </a:ln>
        </p:spPr>
        <p:txBody>
          <a:bodyPr lIns="0" tIns="0" rIns="0" bIns="0" anchor="b">
            <a:noAutofit/>
          </a:bodyPr>
          <a:lstStyle/>
          <a:p>
            <a:pPr indent="0">
              <a:lnSpc>
                <a:spcPct val="90000"/>
              </a:lnSpc>
              <a:buNone/>
              <a:tabLst>
                <a:tab pos="0" algn="l"/>
              </a:tabLst>
            </a:pPr>
            <a:r>
              <a:rPr lang="en-GB" sz="3200" b="1" strike="noStrike" spc="-1">
                <a:solidFill>
                  <a:srgbClr val="000000"/>
                </a:solidFill>
                <a:latin typeface="Arial"/>
              </a:rPr>
              <a:t>Hardware &amp; Enabling Software – Overview</a:t>
            </a:r>
            <a:endParaRPr lang="en-GB" sz="3200" b="0" strike="noStrike" spc="-1">
              <a:solidFill>
                <a:srgbClr val="000000"/>
              </a:solidFill>
              <a:latin typeface="Arial"/>
            </a:endParaRPr>
          </a:p>
        </p:txBody>
      </p:sp>
      <p:sp>
        <p:nvSpPr>
          <p:cNvPr id="97" name="Rectangle 96"/>
          <p:cNvSpPr/>
          <p:nvPr/>
        </p:nvSpPr>
        <p:spPr>
          <a:xfrm>
            <a:off x="360000" y="1260000"/>
            <a:ext cx="5759640" cy="5209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Clr>
                <a:srgbClr val="000000"/>
              </a:buClr>
              <a:buSzPct val="45000"/>
            </a:pPr>
            <a:r>
              <a:rPr lang="en-GB" sz="1800" b="1" strike="noStrike" spc="-1" dirty="0">
                <a:solidFill>
                  <a:srgbClr val="000000"/>
                </a:solidFill>
                <a:latin typeface="Arial"/>
              </a:rPr>
              <a:t>Reminder from this morning’s KE session:</a:t>
            </a:r>
          </a:p>
          <a:p>
            <a:pPr>
              <a:lnSpc>
                <a:spcPct val="100000"/>
              </a:lnSpc>
              <a:buClr>
                <a:srgbClr val="000000"/>
              </a:buClr>
              <a:buSzPct val="45000"/>
            </a:pPr>
            <a:endParaRPr lang="en-GB" sz="1800" b="0" strike="noStrike" spc="-1" dirty="0">
              <a:solidFill>
                <a:srgbClr val="000000"/>
              </a:solidFill>
              <a:latin typeface="Arial"/>
            </a:endParaRPr>
          </a:p>
          <a:p>
            <a:pPr marL="285750" indent="-285750">
              <a:buClr>
                <a:srgbClr val="000000"/>
              </a:buClr>
              <a:buSzPct val="45000"/>
              <a:buFont typeface="Arial"/>
              <a:buChar char="•"/>
            </a:pPr>
            <a:r>
              <a:rPr lang="en-GB" sz="1800" b="0" strike="noStrike" spc="-1" dirty="0">
                <a:solidFill>
                  <a:srgbClr val="000000"/>
                </a:solidFill>
                <a:latin typeface="Arial"/>
              </a:rPr>
              <a:t>H&amp;ES - £4.5M or roughly 10% of the overall </a:t>
            </a:r>
            <a:r>
              <a:rPr lang="en-GB" sz="1800" b="0" strike="noStrike" spc="-1" err="1">
                <a:solidFill>
                  <a:srgbClr val="000000"/>
                </a:solidFill>
                <a:latin typeface="Arial"/>
              </a:rPr>
              <a:t>ExCALIBUR</a:t>
            </a:r>
            <a:r>
              <a:rPr lang="en-GB" sz="1800" b="0" strike="noStrike" spc="-1" dirty="0">
                <a:solidFill>
                  <a:srgbClr val="000000"/>
                </a:solidFill>
                <a:latin typeface="Arial"/>
              </a:rPr>
              <a:t> budget, ring-fenced for horizon scanning and technology foresight</a:t>
            </a:r>
            <a:br>
              <a:rPr sz="1800" dirty="0"/>
            </a:br>
            <a:r>
              <a:rPr lang="en-GB" spc="-1" dirty="0">
                <a:solidFill>
                  <a:srgbClr val="000000"/>
                </a:solidFill>
                <a:latin typeface="Arial"/>
              </a:rPr>
              <a:t> </a:t>
            </a:r>
          </a:p>
          <a:p>
            <a:pPr marL="285750" indent="-285750">
              <a:lnSpc>
                <a:spcPct val="100000"/>
              </a:lnSpc>
              <a:buClr>
                <a:srgbClr val="000000"/>
              </a:buClr>
              <a:buSzPct val="45000"/>
              <a:buFont typeface="Arial"/>
              <a:buChar char="•"/>
            </a:pPr>
            <a:r>
              <a:rPr lang="en-GB" sz="1800" b="0" strike="noStrike" spc="-1" dirty="0">
                <a:solidFill>
                  <a:srgbClr val="000000"/>
                </a:solidFill>
                <a:latin typeface="Arial"/>
              </a:rPr>
              <a:t>Funded projects working on hardware testbeds, e.g.</a:t>
            </a:r>
            <a:r>
              <a:rPr lang="en-GB" spc="-1" dirty="0">
                <a:solidFill>
                  <a:srgbClr val="000000"/>
                </a:solidFill>
                <a:latin typeface="Arial"/>
              </a:rPr>
              <a:t> </a:t>
            </a:r>
            <a:r>
              <a:rPr lang="en-GB" sz="1800" b="0" strike="noStrike" spc="-1" dirty="0">
                <a:solidFill>
                  <a:srgbClr val="000000"/>
                </a:solidFill>
                <a:latin typeface="Arial"/>
              </a:rPr>
              <a:t> RISC-V, FPGA, Rockport, AMD and Intel GPUs, </a:t>
            </a:r>
            <a:r>
              <a:rPr lang="en-GB" sz="1800" b="0" strike="noStrike" spc="-1" err="1">
                <a:solidFill>
                  <a:srgbClr val="000000"/>
                </a:solidFill>
                <a:latin typeface="Arial"/>
              </a:rPr>
              <a:t>BlueField</a:t>
            </a:r>
            <a:r>
              <a:rPr lang="en-GB" sz="1800" b="0" strike="noStrike" spc="-1" dirty="0">
                <a:solidFill>
                  <a:srgbClr val="000000"/>
                </a:solidFill>
                <a:latin typeface="Arial"/>
              </a:rPr>
              <a:t> DPUs, </a:t>
            </a:r>
            <a:r>
              <a:rPr lang="en-GB" sz="1800" b="0" strike="noStrike" spc="-1" err="1">
                <a:solidFill>
                  <a:srgbClr val="000000"/>
                </a:solidFill>
                <a:latin typeface="Arial"/>
              </a:rPr>
              <a:t>Cerebras</a:t>
            </a:r>
            <a:r>
              <a:rPr lang="en-GB" sz="1800" b="0" strike="noStrike" spc="-1" dirty="0">
                <a:solidFill>
                  <a:srgbClr val="000000"/>
                </a:solidFill>
                <a:latin typeface="Arial"/>
              </a:rPr>
              <a:t> and </a:t>
            </a:r>
            <a:r>
              <a:rPr lang="en-GB" sz="1800" b="0" strike="noStrike" spc="-1" err="1">
                <a:solidFill>
                  <a:srgbClr val="000000"/>
                </a:solidFill>
                <a:latin typeface="Arial"/>
              </a:rPr>
              <a:t>Graphcore</a:t>
            </a:r>
            <a:r>
              <a:rPr lang="en-GB" sz="1800" b="0" strike="noStrike" spc="-1" dirty="0">
                <a:solidFill>
                  <a:srgbClr val="000000"/>
                </a:solidFill>
                <a:latin typeface="Arial"/>
              </a:rPr>
              <a:t> AI accelerators, D-WAVE quantum computing</a:t>
            </a:r>
            <a:br>
              <a:rPr sz="1800" dirty="0"/>
            </a:br>
            <a:endParaRPr lang="en-GB" sz="1800" b="0" strike="noStrike" spc="-1" dirty="0">
              <a:solidFill>
                <a:srgbClr val="000000"/>
              </a:solidFill>
              <a:latin typeface="Arial"/>
            </a:endParaRPr>
          </a:p>
          <a:p>
            <a:pPr marL="285750" indent="-285750">
              <a:lnSpc>
                <a:spcPct val="100000"/>
              </a:lnSpc>
              <a:buClr>
                <a:srgbClr val="000000"/>
              </a:buClr>
              <a:buSzPct val="45000"/>
              <a:buFont typeface="Arial"/>
              <a:buChar char="•"/>
            </a:pPr>
            <a:r>
              <a:rPr lang="en-GB" sz="1800" b="0" strike="noStrike" spc="-1" dirty="0">
                <a:solidFill>
                  <a:srgbClr val="000000"/>
                </a:solidFill>
                <a:latin typeface="Arial"/>
              </a:rPr>
              <a:t>Enabling software includes Arm Forge debugging, Breeze/Mistral performance monitoring, DAOS </a:t>
            </a:r>
            <a:r>
              <a:rPr lang="en-GB" sz="1800" b="0" strike="noStrike" spc="-1" err="1">
                <a:solidFill>
                  <a:srgbClr val="000000"/>
                </a:solidFill>
                <a:latin typeface="Arial"/>
              </a:rPr>
              <a:t>NVMe</a:t>
            </a:r>
            <a:r>
              <a:rPr lang="en-GB" sz="1800" b="0" strike="noStrike" spc="-1" dirty="0">
                <a:solidFill>
                  <a:srgbClr val="000000"/>
                </a:solidFill>
                <a:latin typeface="Arial"/>
              </a:rPr>
              <a:t> object store, Exascale Benchmarking, porting toolchains and key codes like </a:t>
            </a:r>
            <a:r>
              <a:rPr lang="en-GB" sz="1800" b="0" strike="noStrike" spc="-1" err="1">
                <a:solidFill>
                  <a:srgbClr val="000000"/>
                </a:solidFill>
                <a:latin typeface="Arial"/>
              </a:rPr>
              <a:t>ParaView</a:t>
            </a:r>
            <a:endParaRPr lang="en-GB" sz="1800" b="0" strike="noStrike" spc="-1" dirty="0">
              <a:solidFill>
                <a:srgbClr val="000000"/>
              </a:solidFill>
              <a:latin typeface="Arial"/>
            </a:endParaRPr>
          </a:p>
          <a:p>
            <a:pPr marL="285750" indent="-285750">
              <a:lnSpc>
                <a:spcPct val="100000"/>
              </a:lnSpc>
              <a:buClr>
                <a:srgbClr val="000000"/>
              </a:buClr>
              <a:buSzPct val="45000"/>
              <a:buFont typeface="Arial"/>
              <a:buChar char="•"/>
            </a:pPr>
            <a:endParaRPr lang="en-GB" sz="1800" b="0" strike="noStrike" spc="-1" dirty="0">
              <a:solidFill>
                <a:srgbClr val="000000"/>
              </a:solidFill>
              <a:latin typeface="Arial"/>
            </a:endParaRPr>
          </a:p>
          <a:p>
            <a:pPr marL="285750" indent="-285750">
              <a:lnSpc>
                <a:spcPct val="100000"/>
              </a:lnSpc>
              <a:buClr>
                <a:srgbClr val="000000"/>
              </a:buClr>
              <a:buSzPct val="45000"/>
              <a:buFont typeface="Arial"/>
              <a:buChar char="•"/>
            </a:pPr>
            <a:r>
              <a:rPr lang="en-GB" sz="1800" b="0" strike="noStrike" spc="-1" dirty="0">
                <a:solidFill>
                  <a:srgbClr val="000000"/>
                </a:solidFill>
                <a:latin typeface="Arial"/>
              </a:rPr>
              <a:t>Projects are generally small scale / experimental, not part of business-as-usual service provision</a:t>
            </a:r>
            <a:br>
              <a:rPr sz="1800" dirty="0"/>
            </a:br>
            <a:endParaRPr lang="en-GB" sz="1800" b="0" strike="noStrike" spc="-1" dirty="0">
              <a:solidFill>
                <a:srgbClr val="000000"/>
              </a:solidFill>
              <a:latin typeface="Arial"/>
            </a:endParaRPr>
          </a:p>
        </p:txBody>
      </p:sp>
      <p:sp>
        <p:nvSpPr>
          <p:cNvPr id="98" name="Rectangle 97"/>
          <p:cNvSpPr/>
          <p:nvPr/>
        </p:nvSpPr>
        <p:spPr>
          <a:xfrm>
            <a:off x="7041240" y="5044320"/>
            <a:ext cx="4052880" cy="346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1800" b="0" u="sng" strike="noStrike" spc="-1">
                <a:solidFill>
                  <a:srgbClr val="0563C1"/>
                </a:solidFill>
                <a:uFillTx/>
                <a:latin typeface="Arial"/>
                <a:hlinkClick r:id="rId3"/>
              </a:rPr>
              <a:t>https://excalibur.ac.uk/theme-archive/hardware-and-enabling-software/</a:t>
            </a:r>
            <a:endParaRPr lang="en-GB" sz="1800" b="0" strike="noStrike" spc="-1">
              <a:solidFill>
                <a:srgbClr val="000000"/>
              </a:solidFill>
              <a:latin typeface="Arial"/>
            </a:endParaRPr>
          </a:p>
        </p:txBody>
      </p:sp>
      <p:pic>
        <p:nvPicPr>
          <p:cNvPr id="99" name="Picture 98"/>
          <p:cNvPicPr/>
          <p:nvPr/>
        </p:nvPicPr>
        <p:blipFill>
          <a:blip r:embed="rId4"/>
          <a:stretch/>
        </p:blipFill>
        <p:spPr>
          <a:xfrm>
            <a:off x="6840000" y="1022040"/>
            <a:ext cx="4017600" cy="4017600"/>
          </a:xfrm>
          <a:prstGeom prst="rect">
            <a:avLst/>
          </a:prstGeom>
          <a:ln w="0">
            <a:noFill/>
          </a:ln>
        </p:spPr>
      </p:pic>
      <p:sp>
        <p:nvSpPr>
          <p:cNvPr id="3" name="PlaceHolder 2"/>
          <p:cNvSpPr>
            <a:spLocks noGrp="1"/>
          </p:cNvSpPr>
          <p:nvPr>
            <p:ph type="sldNum" idx="1"/>
          </p:nvPr>
        </p:nvSpPr>
        <p:spPr/>
        <p:txBody>
          <a:bodyPr/>
          <a:lstStyle/>
          <a:p>
            <a:fld id="{C9938FA0-05AA-406D-B49F-B7CE89D68D72}" type="slidenum">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dirty="0"/>
              <a:t>Current Challenges / Activities </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20</a:t>
            </a:fld>
            <a:endParaRPr lang="en-US" dirty="0"/>
          </a:p>
        </p:txBody>
      </p:sp>
      <p:pic>
        <p:nvPicPr>
          <p:cNvPr id="6" name="Picture 3">
            <a:extLst>
              <a:ext uri="{FF2B5EF4-FFF2-40B4-BE49-F238E27FC236}">
                <a16:creationId xmlns:a16="http://schemas.microsoft.com/office/drawing/2014/main" id="{9CB86C2A-6687-400A-5DB0-D417D3C1B1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9845" y="5992717"/>
            <a:ext cx="919549" cy="71520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Content Placeholder 2">
            <a:extLst>
              <a:ext uri="{FF2B5EF4-FFF2-40B4-BE49-F238E27FC236}">
                <a16:creationId xmlns:a16="http://schemas.microsoft.com/office/drawing/2014/main" id="{A277A84C-6D1E-42BF-8CBE-81877DDE7435}"/>
              </a:ext>
            </a:extLst>
          </p:cNvPr>
          <p:cNvSpPr txBox="1">
            <a:spLocks/>
          </p:cNvSpPr>
          <p:nvPr/>
        </p:nvSpPr>
        <p:spPr>
          <a:xfrm>
            <a:off x="2862943" y="1273630"/>
            <a:ext cx="9002486" cy="3576275"/>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chemeClr val="tx1"/>
              </a:buClr>
            </a:pPr>
            <a:r>
              <a:rPr lang="en-GB" dirty="0"/>
              <a:t>An aim is to better connect RISC-V and HPC global communities</a:t>
            </a:r>
          </a:p>
          <a:p>
            <a:pPr lvl="1">
              <a:buClr>
                <a:schemeClr val="tx1"/>
              </a:buClr>
            </a:pPr>
            <a:r>
              <a:rPr lang="en-GB" dirty="0"/>
              <a:t>Continuing our event organisation activities</a:t>
            </a:r>
          </a:p>
          <a:p>
            <a:pPr>
              <a:buClr>
                <a:schemeClr val="tx1"/>
              </a:buClr>
            </a:pPr>
            <a:r>
              <a:rPr lang="en-GB" dirty="0"/>
              <a:t>Exploring soft-cores coupled with accelerators for HPC workloads</a:t>
            </a:r>
          </a:p>
          <a:p>
            <a:pPr lvl="1">
              <a:buClr>
                <a:schemeClr val="tx1"/>
              </a:buClr>
            </a:pPr>
            <a:r>
              <a:rPr lang="en-GB" dirty="0"/>
              <a:t>And some of the software ecosystem around this</a:t>
            </a:r>
          </a:p>
          <a:p>
            <a:pPr>
              <a:buClr>
                <a:schemeClr val="tx1"/>
              </a:buClr>
            </a:pPr>
            <a:r>
              <a:rPr lang="en-GB" dirty="0"/>
              <a:t>Further benchmarking on SG2042</a:t>
            </a:r>
          </a:p>
          <a:p>
            <a:pPr lvl="1">
              <a:buClr>
                <a:schemeClr val="tx1"/>
              </a:buClr>
            </a:pPr>
            <a:r>
              <a:rPr lang="en-GB" dirty="0"/>
              <a:t>Using </a:t>
            </a:r>
            <a:r>
              <a:rPr lang="en-GB" dirty="0" err="1"/>
              <a:t>ExCALIBUR</a:t>
            </a:r>
            <a:r>
              <a:rPr lang="en-GB" dirty="0"/>
              <a:t> benchmarking suite</a:t>
            </a:r>
          </a:p>
        </p:txBody>
      </p:sp>
      <p:cxnSp>
        <p:nvCxnSpPr>
          <p:cNvPr id="12" name="Straight Connector 11">
            <a:extLst>
              <a:ext uri="{FF2B5EF4-FFF2-40B4-BE49-F238E27FC236}">
                <a16:creationId xmlns:a16="http://schemas.microsoft.com/office/drawing/2014/main" id="{DCBBA94D-CC19-ECD4-C421-86E2BCF5C507}"/>
              </a:ext>
            </a:extLst>
          </p:cNvPr>
          <p:cNvCxnSpPr>
            <a:cxnSpLocks/>
          </p:cNvCxnSpPr>
          <p:nvPr/>
        </p:nvCxnSpPr>
        <p:spPr>
          <a:xfrm>
            <a:off x="3929135" y="4931387"/>
            <a:ext cx="391879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E20269E4-ED1A-68BB-E51B-6B2C9E955BD8}"/>
              </a:ext>
            </a:extLst>
          </p:cNvPr>
          <p:cNvSpPr txBox="1">
            <a:spLocks/>
          </p:cNvSpPr>
          <p:nvPr/>
        </p:nvSpPr>
        <p:spPr>
          <a:xfrm>
            <a:off x="374476" y="5223515"/>
            <a:ext cx="8377637" cy="129362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chemeClr val="tx1"/>
              </a:buClr>
            </a:pPr>
            <a:r>
              <a:rPr lang="en-GB" dirty="0"/>
              <a:t>If you are interested in exploring your codes etc on a new (and very exciting!) technology, then sign up for an account</a:t>
            </a:r>
          </a:p>
          <a:p>
            <a:pPr lvl="1">
              <a:buClr>
                <a:schemeClr val="tx1"/>
              </a:buClr>
            </a:pPr>
            <a:r>
              <a:rPr lang="en-GB" u="sng" dirty="0">
                <a:solidFill>
                  <a:schemeClr val="accent1"/>
                </a:solidFill>
              </a:rPr>
              <a:t>riscv.epcc.ed.ac.uk</a:t>
            </a:r>
          </a:p>
        </p:txBody>
      </p:sp>
      <p:pic>
        <p:nvPicPr>
          <p:cNvPr id="5" name="Picture 3">
            <a:extLst>
              <a:ext uri="{FF2B5EF4-FFF2-40B4-BE49-F238E27FC236}">
                <a16:creationId xmlns:a16="http://schemas.microsoft.com/office/drawing/2014/main" id="{F88A226B-369C-5AC5-4D41-D123787BC8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232" y="1916017"/>
            <a:ext cx="2417292" cy="18801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953468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a:off x="283679" y="4357440"/>
            <a:ext cx="11319742" cy="912960"/>
          </a:xfrm>
          <a:prstGeom prst="rect">
            <a:avLst/>
          </a:prstGeom>
          <a:noFill/>
          <a:ln>
            <a:noFill/>
          </a:ln>
          <a:effectLst>
            <a:outerShdw dist="50610" dir="3011665">
              <a:srgbClr val="000000"/>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1800" b="1" i="0" u="none" strike="noStrike" kern="1200" cap="none" spc="-1" normalizeH="0" baseline="0" noProof="0" dirty="0">
                <a:ln>
                  <a:noFill/>
                </a:ln>
                <a:solidFill>
                  <a:srgbClr val="FFFFFF"/>
                </a:solidFill>
                <a:effectLst/>
                <a:uLnTx/>
                <a:uFillTx/>
                <a:latin typeface="Montserrat"/>
                <a:ea typeface="Arial"/>
              </a:rPr>
              <a:t>Paul Shellard, Juliana Kwan, James Fergusson, Amelia Drew, Ulrich </a:t>
            </a:r>
            <a:r>
              <a:rPr kumimoji="0" lang="en-US" sz="1800" b="1" i="0" u="none" strike="noStrike" kern="1200" cap="none" spc="-1" normalizeH="0" baseline="0" noProof="0" dirty="0" err="1">
                <a:ln>
                  <a:noFill/>
                </a:ln>
                <a:solidFill>
                  <a:srgbClr val="FFFFFF"/>
                </a:solidFill>
                <a:effectLst/>
                <a:uLnTx/>
                <a:uFillTx/>
                <a:latin typeface="Montserrat"/>
                <a:ea typeface="Arial"/>
              </a:rPr>
              <a:t>Sperhake</a:t>
            </a:r>
            <a:r>
              <a:rPr kumimoji="0" lang="en-US" sz="1800" b="1" i="0" u="none" strike="noStrike" kern="1200" cap="none" spc="-1" normalizeH="0" baseline="0" noProof="0" dirty="0">
                <a:ln>
                  <a:noFill/>
                </a:ln>
                <a:solidFill>
                  <a:srgbClr val="FFFFFF"/>
                </a:solidFill>
                <a:effectLst/>
                <a:uLnTx/>
                <a:uFillTx/>
                <a:latin typeface="Montserrat"/>
                <a:ea typeface="Arial"/>
              </a:rPr>
              <a:t> </a:t>
            </a:r>
            <a:r>
              <a:rPr kumimoji="0" lang="en-US" sz="1800" b="1" i="0" u="none" strike="noStrike" kern="1200" cap="none" spc="-1" normalizeH="0" baseline="0" noProof="0">
                <a:ln>
                  <a:noFill/>
                </a:ln>
                <a:solidFill>
                  <a:srgbClr val="FFFFFF"/>
                </a:solidFill>
                <a:effectLst/>
                <a:uLnTx/>
                <a:uFillTx/>
                <a:latin typeface="Montserrat"/>
                <a:ea typeface="Arial"/>
              </a:rPr>
              <a:t>(CTC), </a:t>
            </a:r>
            <a:br>
              <a:rPr kumimoji="0" lang="en-US" sz="1800" b="1" i="0" u="none" strike="noStrike" kern="1200" cap="none" spc="-1" normalizeH="0" baseline="0" noProof="0" dirty="0">
                <a:ln>
                  <a:noFill/>
                </a:ln>
                <a:solidFill>
                  <a:srgbClr val="FFFFFF"/>
                </a:solidFill>
                <a:effectLst/>
                <a:uLnTx/>
                <a:uFillTx/>
                <a:latin typeface="Montserrat"/>
                <a:ea typeface="Arial"/>
              </a:rPr>
            </a:br>
            <a:r>
              <a:rPr kumimoji="0" lang="en-US" sz="1800" b="1" i="0" u="none" strike="noStrike" kern="1200" cap="none" spc="-1" normalizeH="0" baseline="0" noProof="0" dirty="0">
                <a:ln>
                  <a:noFill/>
                </a:ln>
                <a:solidFill>
                  <a:srgbClr val="FFFFFF"/>
                </a:solidFill>
                <a:effectLst/>
                <a:uLnTx/>
                <a:uFillTx/>
                <a:latin typeface="Montserrat"/>
                <a:ea typeface="Arial"/>
              </a:rPr>
              <a:t>Marek </a:t>
            </a:r>
            <a:r>
              <a:rPr kumimoji="0" lang="en-US" sz="1800" b="1" i="0" u="none" strike="noStrike" kern="1200" cap="none" spc="-1" normalizeH="0" baseline="0" noProof="0" dirty="0" err="1">
                <a:ln>
                  <a:noFill/>
                </a:ln>
                <a:solidFill>
                  <a:srgbClr val="FFFFFF"/>
                </a:solidFill>
                <a:effectLst/>
                <a:uLnTx/>
                <a:uFillTx/>
                <a:latin typeface="Montserrat"/>
                <a:ea typeface="Arial"/>
              </a:rPr>
              <a:t>Szuba</a:t>
            </a:r>
            <a:r>
              <a:rPr kumimoji="0" lang="en-US" sz="1800" b="1" i="0" u="none" strike="noStrike" kern="1200" cap="none" spc="-1" normalizeH="0" baseline="0" noProof="0" dirty="0">
                <a:ln>
                  <a:noFill/>
                </a:ln>
                <a:solidFill>
                  <a:srgbClr val="FFFFFF"/>
                </a:solidFill>
                <a:effectLst/>
                <a:uLnTx/>
                <a:uFillTx/>
                <a:latin typeface="Montserrat"/>
                <a:ea typeface="Arial"/>
              </a:rPr>
              <a:t> (DAMTP), </a:t>
            </a:r>
            <a:r>
              <a:rPr kumimoji="0" lang="en-US" sz="1800" b="1" i="0" u="none" strike="noStrike" kern="1200" cap="none" spc="-1" normalizeH="0" baseline="0" noProof="0" dirty="0" err="1">
                <a:ln>
                  <a:noFill/>
                </a:ln>
                <a:solidFill>
                  <a:srgbClr val="FFFFFF"/>
                </a:solidFill>
                <a:effectLst/>
                <a:uLnTx/>
                <a:uFillTx/>
                <a:latin typeface="Montserrat"/>
                <a:ea typeface="Arial"/>
              </a:rPr>
              <a:t>Miren</a:t>
            </a:r>
            <a:r>
              <a:rPr kumimoji="0" lang="en-US" sz="1800" b="1" i="0" u="none" strike="noStrike" kern="1200" cap="none" spc="-1" normalizeH="0" baseline="0" noProof="0" dirty="0">
                <a:ln>
                  <a:noFill/>
                </a:ln>
                <a:solidFill>
                  <a:srgbClr val="FFFFFF"/>
                </a:solidFill>
                <a:effectLst/>
                <a:uLnTx/>
                <a:uFillTx/>
                <a:latin typeface="Montserrat"/>
                <a:ea typeface="Arial"/>
              </a:rPr>
              <a:t> Radia (UIS/</a:t>
            </a:r>
            <a:r>
              <a:rPr kumimoji="0" lang="en-US" sz="1800" b="1" i="0" u="none" strike="noStrike" kern="1200" cap="none" spc="-1" normalizeH="0" baseline="0" noProof="0" dirty="0" err="1">
                <a:ln>
                  <a:noFill/>
                </a:ln>
                <a:solidFill>
                  <a:srgbClr val="FFFFFF"/>
                </a:solidFill>
                <a:effectLst/>
                <a:uLnTx/>
                <a:uFillTx/>
                <a:latin typeface="Montserrat"/>
                <a:ea typeface="Arial"/>
              </a:rPr>
              <a:t>DiRAC</a:t>
            </a:r>
            <a:r>
              <a:rPr kumimoji="0" lang="en-US" sz="1800" b="1" i="0" u="none" strike="noStrike" kern="1200" cap="none" spc="-1" normalizeH="0" baseline="0" noProof="0" dirty="0">
                <a:ln>
                  <a:noFill/>
                </a:ln>
                <a:solidFill>
                  <a:srgbClr val="FFFFFF"/>
                </a:solidFill>
                <a:effectLst/>
                <a:uLnTx/>
                <a:uFillTx/>
                <a:latin typeface="Montserrat"/>
                <a:ea typeface="Arial"/>
              </a:rPr>
              <a:t>), </a:t>
            </a:r>
            <a:r>
              <a:rPr kumimoji="0" lang="en-US" sz="1800" b="1" i="0" u="none" strike="noStrike" kern="1200" cap="none" spc="-1" normalizeH="0" baseline="0" noProof="0" dirty="0" err="1">
                <a:ln>
                  <a:noFill/>
                </a:ln>
                <a:solidFill>
                  <a:srgbClr val="FFFFFF"/>
                </a:solidFill>
                <a:effectLst/>
                <a:uLnTx/>
                <a:uFillTx/>
                <a:latin typeface="Montserrat"/>
                <a:ea typeface="Arial"/>
              </a:rPr>
              <a:t>Kacper</a:t>
            </a:r>
            <a:r>
              <a:rPr kumimoji="0" lang="en-US" sz="1800" b="1" i="0" u="none" strike="noStrike" kern="1200" cap="none" spc="-1" normalizeH="0" baseline="0" noProof="0" dirty="0">
                <a:ln>
                  <a:noFill/>
                </a:ln>
                <a:solidFill>
                  <a:srgbClr val="FFFFFF"/>
                </a:solidFill>
                <a:effectLst/>
                <a:uLnTx/>
                <a:uFillTx/>
                <a:latin typeface="Montserrat"/>
                <a:ea typeface="Arial"/>
              </a:rPr>
              <a:t> Kornet (UIS)</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1800" b="1" i="0" u="none" strike="noStrike" kern="1200" cap="none" spc="-1" normalizeH="0" baseline="0" noProof="0" dirty="0">
                <a:ln>
                  <a:noFill/>
                </a:ln>
                <a:solidFill>
                  <a:srgbClr val="FFFFFF"/>
                </a:solidFill>
                <a:effectLst/>
                <a:uLnTx/>
                <a:uFillTx/>
                <a:latin typeface="Montserrat"/>
                <a:ea typeface="Arial"/>
              </a:rPr>
              <a:t>Carson Brownlee, Dave </a:t>
            </a:r>
            <a:r>
              <a:rPr kumimoji="0" lang="en-US" sz="1800" b="1" i="0" u="none" strike="noStrike" kern="1200" cap="none" spc="-1" normalizeH="0" baseline="0" noProof="0" dirty="0" err="1">
                <a:ln>
                  <a:noFill/>
                </a:ln>
                <a:solidFill>
                  <a:srgbClr val="FFFFFF"/>
                </a:solidFill>
                <a:effectLst/>
                <a:uLnTx/>
                <a:uFillTx/>
                <a:latin typeface="Montserrat"/>
                <a:ea typeface="Arial"/>
              </a:rPr>
              <a:t>DeMarle</a:t>
            </a:r>
            <a:r>
              <a:rPr kumimoji="0" lang="en-US" sz="1800" b="1" i="0" u="none" strike="noStrike" kern="1200" cap="none" spc="-1" normalizeH="0" baseline="0" noProof="0" dirty="0">
                <a:ln>
                  <a:noFill/>
                </a:ln>
                <a:solidFill>
                  <a:srgbClr val="FFFFFF"/>
                </a:solidFill>
                <a:effectLst/>
                <a:uLnTx/>
                <a:uFillTx/>
                <a:latin typeface="Montserrat"/>
                <a:ea typeface="Arial"/>
              </a:rPr>
              <a:t>, John Pennycook, Maxwell Cai, Jay </a:t>
            </a:r>
            <a:r>
              <a:rPr kumimoji="0" lang="en-US" sz="1800" b="1" i="0" u="none" strike="noStrike" kern="1200" cap="none" spc="-1" normalizeH="0" baseline="0" noProof="0" dirty="0" err="1">
                <a:ln>
                  <a:noFill/>
                </a:ln>
                <a:solidFill>
                  <a:srgbClr val="FFFFFF"/>
                </a:solidFill>
                <a:effectLst/>
                <a:uLnTx/>
                <a:uFillTx/>
                <a:latin typeface="Montserrat"/>
                <a:ea typeface="Arial"/>
              </a:rPr>
              <a:t>Mahalingham</a:t>
            </a:r>
            <a:r>
              <a:rPr kumimoji="0" lang="en-US" sz="1800" b="1" i="0" u="none" strike="noStrike" kern="1200" cap="none" spc="-1" normalizeH="0" baseline="0" noProof="0" dirty="0">
                <a:ln>
                  <a:noFill/>
                </a:ln>
                <a:solidFill>
                  <a:srgbClr val="FFFFFF"/>
                </a:solidFill>
                <a:effectLst/>
                <a:uLnTx/>
                <a:uFillTx/>
                <a:latin typeface="Montserrat"/>
                <a:ea typeface="Arial"/>
              </a:rPr>
              <a:t> (Intel)</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en-US" sz="1800" b="1" i="0" u="none" strike="noStrike" kern="1200" cap="none" spc="-1" normalizeH="0" baseline="0" noProof="0" dirty="0" err="1">
              <a:ln>
                <a:noFill/>
              </a:ln>
              <a:solidFill>
                <a:srgbClr val="FFFFFF"/>
              </a:solidFill>
              <a:effectLst/>
              <a:uLnTx/>
              <a:uFillTx/>
              <a:latin typeface="Montserrat"/>
              <a:ea typeface="Arial"/>
            </a:endParaRPr>
          </a:p>
        </p:txBody>
      </p:sp>
      <p:sp>
        <p:nvSpPr>
          <p:cNvPr id="174" name="CustomShape 2"/>
          <p:cNvSpPr/>
          <p:nvPr/>
        </p:nvSpPr>
        <p:spPr>
          <a:xfrm>
            <a:off x="285480" y="2277000"/>
            <a:ext cx="9026686" cy="907920"/>
          </a:xfrm>
          <a:prstGeom prst="rect">
            <a:avLst/>
          </a:prstGeom>
          <a:noFill/>
          <a:ln>
            <a:noFill/>
          </a:ln>
          <a:effectLst>
            <a:outerShdw dist="50610" dir="3011665">
              <a:srgbClr val="000000"/>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all" spc="-1" normalizeH="0" baseline="0" noProof="0" dirty="0">
                <a:ln>
                  <a:noFill/>
                </a:ln>
                <a:solidFill>
                  <a:srgbClr val="FFFFFF"/>
                </a:solidFill>
                <a:effectLst/>
                <a:uLnTx/>
                <a:uFillTx/>
                <a:latin typeface="Montserrat ExtraBold"/>
                <a:ea typeface="DejaVu Sans"/>
              </a:rPr>
              <a:t>IN-SITU VISUALIZATION and </a:t>
            </a:r>
            <a:br>
              <a:rPr kumimoji="0" lang="en-US" sz="3600" b="1" i="0" u="none" strike="noStrike" kern="1200" cap="all" spc="-1" normalizeH="0" baseline="0" noProof="0" dirty="0">
                <a:ln>
                  <a:noFill/>
                </a:ln>
                <a:solidFill>
                  <a:srgbClr val="FFFFFF"/>
                </a:solidFill>
                <a:effectLst/>
                <a:uLnTx/>
                <a:uFillTx/>
                <a:latin typeface="Montserrat ExtraBold"/>
                <a:ea typeface="DejaVu Sans"/>
              </a:rPr>
            </a:br>
            <a:r>
              <a:rPr kumimoji="0" lang="en-US" sz="3600" b="1" i="0" u="none" strike="noStrike" kern="1200" cap="all" spc="-1" normalizeH="0" baseline="0" noProof="0" dirty="0">
                <a:ln>
                  <a:noFill/>
                </a:ln>
                <a:solidFill>
                  <a:srgbClr val="FFFFFF"/>
                </a:solidFill>
                <a:effectLst/>
                <a:uLnTx/>
                <a:uFillTx/>
                <a:latin typeface="Montserrat ExtraBold"/>
                <a:ea typeface="DejaVu Sans"/>
              </a:rPr>
              <a:t>UNIFIED PROGRAMMING across </a:t>
            </a:r>
            <a:br>
              <a:rPr kumimoji="0" lang="en-US" sz="3600" b="1" i="0" u="none" strike="noStrike" kern="1200" cap="all" spc="-1" normalizeH="0" baseline="0" noProof="0" dirty="0">
                <a:ln>
                  <a:noFill/>
                </a:ln>
                <a:solidFill>
                  <a:srgbClr val="FFFFFF"/>
                </a:solidFill>
                <a:effectLst/>
                <a:uLnTx/>
                <a:uFillTx/>
                <a:latin typeface="Montserrat ExtraBold"/>
                <a:ea typeface="DejaVu Sans"/>
              </a:rPr>
            </a:br>
            <a:r>
              <a:rPr kumimoji="0" lang="en-US" sz="3600" b="1" i="0" u="none" strike="noStrike" kern="1200" cap="all" spc="-1" normalizeH="0" baseline="0" noProof="0" dirty="0">
                <a:ln>
                  <a:noFill/>
                </a:ln>
                <a:solidFill>
                  <a:srgbClr val="FFFFFF"/>
                </a:solidFill>
                <a:effectLst/>
                <a:uLnTx/>
                <a:uFillTx/>
                <a:latin typeface="Montserrat ExtraBold"/>
                <a:ea typeface="DejaVu Sans"/>
              </a:rPr>
              <a:t>Accelerator Architectures</a:t>
            </a:r>
            <a:endParaRPr kumimoji="0" lang="en-GB" sz="3600" b="0" i="0" u="none" strike="noStrike" kern="1200" cap="none" spc="-1" normalizeH="0" baseline="0" noProof="0" dirty="0">
              <a:ln>
                <a:noFill/>
              </a:ln>
              <a:solidFill>
                <a:prstClr val="black"/>
              </a:solidFill>
              <a:effectLst/>
              <a:uLnTx/>
              <a:uFillTx/>
              <a:latin typeface="Arial"/>
            </a:endParaRPr>
          </a:p>
        </p:txBody>
      </p:sp>
      <p:sp>
        <p:nvSpPr>
          <p:cNvPr id="175" name="CustomShape 3"/>
          <p:cNvSpPr/>
          <p:nvPr/>
        </p:nvSpPr>
        <p:spPr>
          <a:xfrm>
            <a:off x="283680" y="5612400"/>
            <a:ext cx="5687280" cy="695160"/>
          </a:xfrm>
          <a:prstGeom prst="rect">
            <a:avLst/>
          </a:prstGeom>
          <a:noFill/>
          <a:ln>
            <a:noFill/>
          </a:ln>
          <a:effectLst>
            <a:outerShdw dist="50610" dir="3011665">
              <a:srgbClr val="000000"/>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GB" sz="1800" b="1" i="0" u="none" strike="noStrike" kern="1200" cap="none" spc="-1" normalizeH="0" baseline="0" noProof="0">
                <a:ln>
                  <a:noFill/>
                </a:ln>
                <a:solidFill>
                  <a:srgbClr val="FFFFFF"/>
                </a:solidFill>
                <a:effectLst/>
                <a:uLnTx/>
                <a:uFillTx/>
                <a:latin typeface="Montserrat"/>
                <a:ea typeface="DejaVu Sans"/>
              </a:rPr>
              <a:t>Engineer’s House, 11-12 October 2023</a:t>
            </a:r>
            <a:endParaRPr kumimoji="0" lang="en-GB" sz="18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43529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D2EFB-4AC5-37FE-58C8-0BC8EDA94BF8}"/>
              </a:ext>
            </a:extLst>
          </p:cNvPr>
          <p:cNvSpPr>
            <a:spLocks noGrp="1"/>
          </p:cNvSpPr>
          <p:nvPr>
            <p:ph type="title"/>
          </p:nvPr>
        </p:nvSpPr>
        <p:spPr>
          <a:xfrm>
            <a:off x="839788" y="457200"/>
            <a:ext cx="6269672" cy="647700"/>
          </a:xfrm>
        </p:spPr>
        <p:txBody>
          <a:bodyPr anchor="t"/>
          <a:lstStyle/>
          <a:p>
            <a:r>
              <a:rPr lang="en" dirty="0"/>
              <a:t>Project objectives</a:t>
            </a:r>
            <a:endParaRPr lang="en-GB" dirty="0"/>
          </a:p>
        </p:txBody>
      </p:sp>
      <p:sp>
        <p:nvSpPr>
          <p:cNvPr id="4" name="Text Placeholder 3">
            <a:extLst>
              <a:ext uri="{FF2B5EF4-FFF2-40B4-BE49-F238E27FC236}">
                <a16:creationId xmlns:a16="http://schemas.microsoft.com/office/drawing/2014/main" id="{9488FE29-106A-A312-76F7-E663864ECF99}"/>
              </a:ext>
            </a:extLst>
          </p:cNvPr>
          <p:cNvSpPr>
            <a:spLocks noGrp="1"/>
          </p:cNvSpPr>
          <p:nvPr>
            <p:ph type="body" sz="half" idx="2"/>
          </p:nvPr>
        </p:nvSpPr>
        <p:spPr>
          <a:xfrm>
            <a:off x="1017771" y="1234068"/>
            <a:ext cx="10527458" cy="4321906"/>
          </a:xfrm>
        </p:spPr>
        <p:txBody>
          <a:bodyPr/>
          <a:lstStyle/>
          <a:p>
            <a:pPr marL="457200" lvl="0" indent="-330200" algn="l" rtl="0">
              <a:lnSpc>
                <a:spcPct val="114000"/>
              </a:lnSpc>
              <a:spcAft>
                <a:spcPts val="0"/>
              </a:spcAft>
              <a:buSzPts val="1600"/>
              <a:buAutoNum type="arabicPeriod"/>
            </a:pPr>
            <a:r>
              <a:rPr lang="en-GB" sz="2000" b="1" dirty="0"/>
              <a:t>Extend HPC in-situ visualization </a:t>
            </a:r>
            <a:r>
              <a:rPr lang="en-GB" sz="2000" dirty="0"/>
              <a:t>using the ParaView/Catalyst/OSPRay libraries to fully incorporate AMR grids; demonstrate in-situ with </a:t>
            </a:r>
            <a:r>
              <a:rPr lang="en-GB" sz="2000" dirty="0" err="1"/>
              <a:t>GRChombo</a:t>
            </a:r>
            <a:r>
              <a:rPr lang="en-GB" sz="2000" dirty="0"/>
              <a:t> black holes/GWs code</a:t>
            </a:r>
          </a:p>
          <a:p>
            <a:pPr marL="457200" lvl="0" indent="-330200" algn="l" rtl="0">
              <a:lnSpc>
                <a:spcPct val="114000"/>
              </a:lnSpc>
              <a:spcAft>
                <a:spcPts val="0"/>
              </a:spcAft>
              <a:buSzPts val="1600"/>
              <a:buAutoNum type="arabicPeriod"/>
            </a:pPr>
            <a:r>
              <a:rPr lang="en-GB" sz="2000" b="1" dirty="0"/>
              <a:t>Introduce in-situ capabilities to other community codes</a:t>
            </a:r>
            <a:r>
              <a:rPr lang="en-GB" sz="2000" dirty="0"/>
              <a:t>.</a:t>
            </a:r>
          </a:p>
          <a:p>
            <a:pPr marL="457200" lvl="0" indent="-330200" algn="l" rtl="0">
              <a:lnSpc>
                <a:spcPct val="114000"/>
              </a:lnSpc>
              <a:spcAft>
                <a:spcPts val="0"/>
              </a:spcAft>
              <a:buSzPts val="1600"/>
              <a:buAutoNum type="arabicPeriod"/>
            </a:pPr>
            <a:r>
              <a:rPr lang="en-GB" sz="2000" b="1" dirty="0"/>
              <a:t>Port and optimise flagship codes on GPU system architectures: </a:t>
            </a:r>
            <a:r>
              <a:rPr lang="en-GB" sz="2000" dirty="0"/>
              <a:t>Port GRChombo to AMReX with support for offloading via SYCL (open platform, incl. Intel GPU systems).</a:t>
            </a:r>
          </a:p>
          <a:p>
            <a:pPr marL="457200" lvl="0" indent="-330200" algn="l" rtl="0">
              <a:lnSpc>
                <a:spcPct val="114000"/>
              </a:lnSpc>
              <a:spcAft>
                <a:spcPts val="0"/>
              </a:spcAft>
              <a:buSzPts val="1600"/>
              <a:buAutoNum type="arabicPeriod"/>
            </a:pPr>
            <a:r>
              <a:rPr lang="en-GB" sz="2000" b="1" dirty="0"/>
              <a:t>Co-design and deliver </a:t>
            </a:r>
            <a:r>
              <a:rPr lang="en-GB" sz="2000" b="1" dirty="0" err="1"/>
              <a:t>ExCALIBUR</a:t>
            </a:r>
            <a:r>
              <a:rPr lang="en-GB" sz="2000" b="1" dirty="0"/>
              <a:t> Intel GPU testbed </a:t>
            </a:r>
            <a:r>
              <a:rPr lang="en-GB" sz="2000" dirty="0"/>
              <a:t>in order to port, test and optimise </a:t>
            </a:r>
            <a:r>
              <a:rPr lang="en-GB" sz="2000" dirty="0" err="1"/>
              <a:t>oneAPI</a:t>
            </a:r>
            <a:r>
              <a:rPr lang="en-GB" sz="2000" dirty="0"/>
              <a:t> and SYCL codes.</a:t>
            </a:r>
          </a:p>
          <a:p>
            <a:pPr marL="457200" lvl="0" indent="-330200" algn="l" rtl="0">
              <a:lnSpc>
                <a:spcPct val="114000"/>
              </a:lnSpc>
              <a:spcAft>
                <a:spcPts val="0"/>
              </a:spcAft>
              <a:buSzPts val="1600"/>
              <a:buAutoNum type="arabicPeriod"/>
            </a:pPr>
            <a:r>
              <a:rPr lang="en-GB" sz="2000" b="1" dirty="0"/>
              <a:t>Accelerate key machine learning applications on Intel GPU systems, </a:t>
            </a:r>
            <a:r>
              <a:rPr lang="en-GB" sz="2000" dirty="0"/>
              <a:t>including LIGO gravitational wave data analysis tools using the oneAPI framework.</a:t>
            </a:r>
          </a:p>
          <a:p>
            <a:pPr lvl="0" algn="l" rtl="0">
              <a:lnSpc>
                <a:spcPct val="100000"/>
              </a:lnSpc>
              <a:spcBef>
                <a:spcPts val="0"/>
              </a:spcBef>
              <a:spcAft>
                <a:spcPts val="0"/>
              </a:spcAft>
            </a:pPr>
            <a:endParaRPr lang="en-GB" sz="2000" dirty="0"/>
          </a:p>
        </p:txBody>
      </p:sp>
    </p:spTree>
    <p:extLst>
      <p:ext uri="{BB962C8B-B14F-4D97-AF65-F5344CB8AC3E}">
        <p14:creationId xmlns:p14="http://schemas.microsoft.com/office/powerpoint/2010/main" val="2829732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D2EFB-4AC5-37FE-58C8-0BC8EDA94BF8}"/>
              </a:ext>
            </a:extLst>
          </p:cNvPr>
          <p:cNvSpPr>
            <a:spLocks noGrp="1"/>
          </p:cNvSpPr>
          <p:nvPr>
            <p:ph type="title"/>
          </p:nvPr>
        </p:nvSpPr>
        <p:spPr>
          <a:xfrm>
            <a:off x="839788" y="457200"/>
            <a:ext cx="6269672" cy="647700"/>
          </a:xfrm>
        </p:spPr>
        <p:txBody>
          <a:bodyPr anchor="t"/>
          <a:lstStyle/>
          <a:p>
            <a:r>
              <a:rPr lang="en" dirty="0"/>
              <a:t>Our existing AMR code: GRChombo</a:t>
            </a:r>
            <a:endParaRPr lang="en-GB" dirty="0"/>
          </a:p>
        </p:txBody>
      </p:sp>
      <p:sp>
        <p:nvSpPr>
          <p:cNvPr id="4" name="Text Placeholder 3">
            <a:extLst>
              <a:ext uri="{FF2B5EF4-FFF2-40B4-BE49-F238E27FC236}">
                <a16:creationId xmlns:a16="http://schemas.microsoft.com/office/drawing/2014/main" id="{9488FE29-106A-A312-76F7-E663864ECF99}"/>
              </a:ext>
            </a:extLst>
          </p:cNvPr>
          <p:cNvSpPr>
            <a:spLocks noGrp="1"/>
          </p:cNvSpPr>
          <p:nvPr>
            <p:ph type="body" sz="half" idx="2"/>
          </p:nvPr>
        </p:nvSpPr>
        <p:spPr>
          <a:xfrm>
            <a:off x="839788" y="1440180"/>
            <a:ext cx="6269672" cy="4115794"/>
          </a:xfrm>
        </p:spPr>
        <p:txBody>
          <a:bodyPr/>
          <a:lstStyle/>
          <a:p>
            <a:pPr marL="0" lvl="0" indent="0" algn="l" rtl="0">
              <a:lnSpc>
                <a:spcPct val="100000"/>
              </a:lnSpc>
              <a:spcBef>
                <a:spcPts val="0"/>
              </a:spcBef>
              <a:spcAft>
                <a:spcPts val="0"/>
              </a:spcAft>
              <a:buNone/>
            </a:pPr>
            <a:r>
              <a:rPr lang="en-GB" sz="1800" dirty="0"/>
              <a:t>GRChombo is an open-source numerical relativity code</a:t>
            </a:r>
          </a:p>
          <a:p>
            <a:pPr marL="437992" lvl="0" indent="-285750" algn="l" rtl="0">
              <a:lnSpc>
                <a:spcPct val="100000"/>
              </a:lnSpc>
              <a:spcBef>
                <a:spcPts val="0"/>
              </a:spcBef>
              <a:spcAft>
                <a:spcPts val="0"/>
              </a:spcAft>
              <a:buSzPct val="100000"/>
              <a:buFont typeface="Arial" panose="020B0604020202020204" pitchFamily="34" charset="0"/>
              <a:buChar char="•"/>
            </a:pPr>
            <a:r>
              <a:rPr lang="en-GB" sz="1800" dirty="0"/>
              <a:t>Developed by collaborators </a:t>
            </a:r>
            <a:r>
              <a:rPr lang="en-GB" sz="1800" dirty="0">
                <a:solidFill>
                  <a:schemeClr val="accent2"/>
                </a:solidFill>
              </a:rPr>
              <a:t>from Cambridge, Queen Mary, University of London</a:t>
            </a:r>
            <a:r>
              <a:rPr lang="en-GB" sz="1800" dirty="0"/>
              <a:t> and </a:t>
            </a:r>
            <a:r>
              <a:rPr lang="en-GB" sz="1800" dirty="0">
                <a:solidFill>
                  <a:schemeClr val="accent2"/>
                </a:solidFill>
              </a:rPr>
              <a:t>King’s College London</a:t>
            </a:r>
          </a:p>
          <a:p>
            <a:pPr marL="437992" lvl="0" indent="-285750" algn="l" rtl="0">
              <a:lnSpc>
                <a:spcPct val="100000"/>
              </a:lnSpc>
              <a:spcBef>
                <a:spcPts val="0"/>
              </a:spcBef>
              <a:spcAft>
                <a:spcPts val="0"/>
              </a:spcAft>
              <a:buSzPct val="100000"/>
              <a:buFont typeface="Arial" panose="020B0604020202020204" pitchFamily="34" charset="0"/>
              <a:buChar char="•"/>
            </a:pPr>
            <a:r>
              <a:rPr lang="en-GB" sz="1800" dirty="0"/>
              <a:t>Based on the </a:t>
            </a:r>
            <a:r>
              <a:rPr lang="en-GB" sz="1800" dirty="0">
                <a:solidFill>
                  <a:schemeClr val="accent2"/>
                </a:solidFill>
              </a:rPr>
              <a:t>Chombo</a:t>
            </a:r>
            <a:r>
              <a:rPr lang="en-GB" sz="1800" dirty="0">
                <a:solidFill>
                  <a:srgbClr val="F6CB4B"/>
                </a:solidFill>
              </a:rPr>
              <a:t> </a:t>
            </a:r>
            <a:r>
              <a:rPr lang="en-GB" sz="1800" dirty="0"/>
              <a:t>libraries for block-structured  AMR</a:t>
            </a:r>
          </a:p>
          <a:p>
            <a:pPr marL="437992" lvl="0" indent="-285750" algn="l" rtl="0">
              <a:lnSpc>
                <a:spcPct val="100000"/>
              </a:lnSpc>
              <a:spcBef>
                <a:spcPts val="0"/>
              </a:spcBef>
              <a:spcAft>
                <a:spcPts val="0"/>
              </a:spcAft>
              <a:buSzPct val="100000"/>
              <a:buFont typeface="Arial" panose="020B0604020202020204" pitchFamily="34" charset="0"/>
              <a:buChar char="•"/>
            </a:pPr>
            <a:r>
              <a:rPr lang="en-GB" sz="1800" dirty="0"/>
              <a:t>C++14 with hybrid </a:t>
            </a:r>
            <a:r>
              <a:rPr lang="en-GB" sz="1800" dirty="0">
                <a:solidFill>
                  <a:schemeClr val="accent2"/>
                </a:solidFill>
              </a:rPr>
              <a:t>MPI/OpenMP </a:t>
            </a:r>
            <a:r>
              <a:rPr lang="en-GB" sz="1800" dirty="0"/>
              <a:t>parallelization and explicit vector intrinsics (developed with help from Intel)</a:t>
            </a:r>
          </a:p>
          <a:p>
            <a:pPr marL="437992" lvl="0" indent="-285750" algn="l" rtl="0">
              <a:lnSpc>
                <a:spcPct val="100000"/>
              </a:lnSpc>
              <a:spcBef>
                <a:spcPts val="0"/>
              </a:spcBef>
              <a:spcAft>
                <a:spcPts val="0"/>
              </a:spcAft>
              <a:buSzPct val="100000"/>
              <a:buFont typeface="Arial" panose="020B0604020202020204" pitchFamily="34" charset="0"/>
              <a:buChar char="•"/>
            </a:pPr>
            <a:r>
              <a:rPr lang="en-GB" sz="1800" dirty="0"/>
              <a:t>Active development and a growing community of users/developers:</a:t>
            </a:r>
          </a:p>
          <a:p>
            <a:pPr marL="285750" indent="-285750">
              <a:buFont typeface="Arial" panose="020B0604020202020204" pitchFamily="34" charset="0"/>
              <a:buChar char="•"/>
            </a:pPr>
            <a:endParaRPr lang="en-GB" sz="2000" dirty="0"/>
          </a:p>
        </p:txBody>
      </p:sp>
      <p:pic>
        <p:nvPicPr>
          <p:cNvPr id="3" name="Google Shape;197;p17">
            <a:extLst>
              <a:ext uri="{FF2B5EF4-FFF2-40B4-BE49-F238E27FC236}">
                <a16:creationId xmlns:a16="http://schemas.microsoft.com/office/drawing/2014/main" id="{4AAB131A-2ED3-0E07-7895-4D2B17F01FF9}"/>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7234274" y="457200"/>
            <a:ext cx="4117938" cy="3619289"/>
          </a:xfrm>
          <a:prstGeom prst="rect">
            <a:avLst/>
          </a:prstGeom>
          <a:noFill/>
          <a:ln>
            <a:noFill/>
          </a:ln>
        </p:spPr>
      </p:pic>
      <p:grpSp>
        <p:nvGrpSpPr>
          <p:cNvPr id="31" name="Group 30">
            <a:extLst>
              <a:ext uri="{FF2B5EF4-FFF2-40B4-BE49-F238E27FC236}">
                <a16:creationId xmlns:a16="http://schemas.microsoft.com/office/drawing/2014/main" id="{D3705C06-4EEB-D0BD-2B04-D17756C0DD3C}"/>
              </a:ext>
            </a:extLst>
          </p:cNvPr>
          <p:cNvGrpSpPr/>
          <p:nvPr/>
        </p:nvGrpSpPr>
        <p:grpSpPr>
          <a:xfrm>
            <a:off x="1150529" y="4198409"/>
            <a:ext cx="9890942" cy="1630886"/>
            <a:chOff x="1611846" y="4270475"/>
            <a:chExt cx="8714462" cy="1436900"/>
          </a:xfrm>
        </p:grpSpPr>
        <p:pic>
          <p:nvPicPr>
            <p:cNvPr id="7" name="Google Shape;198;p17">
              <a:extLst>
                <a:ext uri="{FF2B5EF4-FFF2-40B4-BE49-F238E27FC236}">
                  <a16:creationId xmlns:a16="http://schemas.microsoft.com/office/drawing/2014/main" id="{2F38AD09-1F57-9DC2-C074-D0ADBBA64B31}"/>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611846" y="4270475"/>
              <a:ext cx="685800" cy="685800"/>
            </a:xfrm>
            <a:prstGeom prst="rect">
              <a:avLst/>
            </a:prstGeom>
            <a:noFill/>
            <a:ln>
              <a:noFill/>
            </a:ln>
            <a:effectLst>
              <a:outerShdw blurRad="57150" dist="19050" dir="5400000" algn="bl" rotWithShape="0">
                <a:srgbClr val="000000">
                  <a:alpha val="50000"/>
                </a:srgbClr>
              </a:outerShdw>
            </a:effectLst>
          </p:spPr>
        </p:pic>
        <p:pic>
          <p:nvPicPr>
            <p:cNvPr id="9" name="Google Shape;199;p17">
              <a:extLst>
                <a:ext uri="{FF2B5EF4-FFF2-40B4-BE49-F238E27FC236}">
                  <a16:creationId xmlns:a16="http://schemas.microsoft.com/office/drawing/2014/main" id="{FB7757A3-49A4-3C01-D588-F04B7C5AFCC0}"/>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342008" y="4270475"/>
              <a:ext cx="685800" cy="685800"/>
            </a:xfrm>
            <a:prstGeom prst="rect">
              <a:avLst/>
            </a:prstGeom>
            <a:noFill/>
            <a:ln>
              <a:noFill/>
            </a:ln>
            <a:effectLst>
              <a:outerShdw blurRad="57150" dist="19050" dir="5400000" algn="bl" rotWithShape="0">
                <a:srgbClr val="000000">
                  <a:alpha val="50000"/>
                </a:srgbClr>
              </a:outerShdw>
            </a:effectLst>
          </p:spPr>
        </p:pic>
        <p:pic>
          <p:nvPicPr>
            <p:cNvPr id="10" name="Google Shape;200;p17">
              <a:extLst>
                <a:ext uri="{FF2B5EF4-FFF2-40B4-BE49-F238E27FC236}">
                  <a16:creationId xmlns:a16="http://schemas.microsoft.com/office/drawing/2014/main" id="{EE4C8048-5988-B9B7-3A18-2AC94C0F91BF}"/>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072196" y="4270475"/>
              <a:ext cx="685394" cy="685800"/>
            </a:xfrm>
            <a:prstGeom prst="rect">
              <a:avLst/>
            </a:prstGeom>
            <a:noFill/>
            <a:ln>
              <a:noFill/>
            </a:ln>
            <a:effectLst>
              <a:outerShdw blurRad="57150" dist="19050" dir="5400000" algn="bl" rotWithShape="0">
                <a:srgbClr val="000000">
                  <a:alpha val="50000"/>
                </a:srgbClr>
              </a:outerShdw>
            </a:effectLst>
          </p:spPr>
        </p:pic>
        <p:pic>
          <p:nvPicPr>
            <p:cNvPr id="11" name="Google Shape;201;p17">
              <a:extLst>
                <a:ext uri="{FF2B5EF4-FFF2-40B4-BE49-F238E27FC236}">
                  <a16:creationId xmlns:a16="http://schemas.microsoft.com/office/drawing/2014/main" id="{3C2FF29C-2084-8149-C379-2512861D5FBF}"/>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801980" y="4270475"/>
              <a:ext cx="685394" cy="685800"/>
            </a:xfrm>
            <a:prstGeom prst="rect">
              <a:avLst/>
            </a:prstGeom>
            <a:noFill/>
            <a:ln>
              <a:noFill/>
            </a:ln>
            <a:effectLst>
              <a:outerShdw blurRad="57150" dist="19050" dir="5400000" algn="bl" rotWithShape="0">
                <a:srgbClr val="000000">
                  <a:alpha val="50000"/>
                </a:srgbClr>
              </a:outerShdw>
            </a:effectLst>
          </p:spPr>
        </p:pic>
        <p:pic>
          <p:nvPicPr>
            <p:cNvPr id="12" name="Google Shape;202;p17">
              <a:extLst>
                <a:ext uri="{FF2B5EF4-FFF2-40B4-BE49-F238E27FC236}">
                  <a16:creationId xmlns:a16="http://schemas.microsoft.com/office/drawing/2014/main" id="{D867D475-D1D0-3DA5-EEA6-6F4808B2D77B}"/>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531739" y="4270475"/>
              <a:ext cx="685394" cy="685800"/>
            </a:xfrm>
            <a:prstGeom prst="rect">
              <a:avLst/>
            </a:prstGeom>
            <a:noFill/>
            <a:ln>
              <a:noFill/>
            </a:ln>
            <a:effectLst>
              <a:outerShdw blurRad="57150" dist="19050" dir="5400000" algn="bl" rotWithShape="0">
                <a:srgbClr val="000000">
                  <a:alpha val="50000"/>
                </a:srgbClr>
              </a:outerShdw>
            </a:effectLst>
          </p:spPr>
        </p:pic>
        <p:pic>
          <p:nvPicPr>
            <p:cNvPr id="13" name="Google Shape;203;p17">
              <a:extLst>
                <a:ext uri="{FF2B5EF4-FFF2-40B4-BE49-F238E27FC236}">
                  <a16:creationId xmlns:a16="http://schemas.microsoft.com/office/drawing/2014/main" id="{E65E1C88-A9FA-CE6F-F309-EFA6C892BCB7}"/>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5261524" y="4270475"/>
              <a:ext cx="685394" cy="685800"/>
            </a:xfrm>
            <a:prstGeom prst="rect">
              <a:avLst/>
            </a:prstGeom>
            <a:noFill/>
            <a:ln>
              <a:noFill/>
            </a:ln>
            <a:effectLst>
              <a:outerShdw blurRad="57150" dist="19050" dir="5400000" algn="bl" rotWithShape="0">
                <a:srgbClr val="000000">
                  <a:alpha val="50000"/>
                </a:srgbClr>
              </a:outerShdw>
            </a:effectLst>
          </p:spPr>
        </p:pic>
        <p:pic>
          <p:nvPicPr>
            <p:cNvPr id="14" name="Google Shape;204;p17">
              <a:extLst>
                <a:ext uri="{FF2B5EF4-FFF2-40B4-BE49-F238E27FC236}">
                  <a16:creationId xmlns:a16="http://schemas.microsoft.com/office/drawing/2014/main" id="{8FEF564E-1126-26C2-4994-F680A664EF31}"/>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5991283" y="4270475"/>
              <a:ext cx="685394" cy="685800"/>
            </a:xfrm>
            <a:prstGeom prst="rect">
              <a:avLst/>
            </a:prstGeom>
            <a:noFill/>
            <a:ln>
              <a:noFill/>
            </a:ln>
            <a:effectLst>
              <a:outerShdw blurRad="57150" dist="19050" dir="5400000" algn="bl" rotWithShape="0">
                <a:srgbClr val="000000">
                  <a:alpha val="50000"/>
                </a:srgbClr>
              </a:outerShdw>
            </a:effectLst>
          </p:spPr>
        </p:pic>
        <p:pic>
          <p:nvPicPr>
            <p:cNvPr id="15" name="Google Shape;205;p17">
              <a:extLst>
                <a:ext uri="{FF2B5EF4-FFF2-40B4-BE49-F238E27FC236}">
                  <a16:creationId xmlns:a16="http://schemas.microsoft.com/office/drawing/2014/main" id="{BCA520EB-E49B-8B7F-C1D6-71720BABE3AD}"/>
                </a:ext>
              </a:extLst>
            </p:cNvPr>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6721043" y="4270475"/>
              <a:ext cx="685394" cy="685800"/>
            </a:xfrm>
            <a:prstGeom prst="rect">
              <a:avLst/>
            </a:prstGeom>
            <a:noFill/>
            <a:ln>
              <a:noFill/>
            </a:ln>
            <a:effectLst>
              <a:outerShdw blurRad="57150" dist="19050" dir="5400000" algn="bl" rotWithShape="0">
                <a:srgbClr val="000000">
                  <a:alpha val="50000"/>
                </a:srgbClr>
              </a:outerShdw>
            </a:effectLst>
          </p:spPr>
        </p:pic>
        <p:pic>
          <p:nvPicPr>
            <p:cNvPr id="16" name="Google Shape;206;p17">
              <a:extLst>
                <a:ext uri="{FF2B5EF4-FFF2-40B4-BE49-F238E27FC236}">
                  <a16:creationId xmlns:a16="http://schemas.microsoft.com/office/drawing/2014/main" id="{056E7882-EFDF-68E8-1980-3027753843B7}"/>
                </a:ext>
              </a:extLst>
            </p:cNvPr>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7450827" y="4270475"/>
              <a:ext cx="685394" cy="685800"/>
            </a:xfrm>
            <a:prstGeom prst="rect">
              <a:avLst/>
            </a:prstGeom>
            <a:noFill/>
            <a:ln>
              <a:noFill/>
            </a:ln>
            <a:effectLst>
              <a:outerShdw blurRad="57150" dist="19050" dir="5400000" algn="bl" rotWithShape="0">
                <a:srgbClr val="000000">
                  <a:alpha val="50000"/>
                </a:srgbClr>
              </a:outerShdw>
            </a:effectLst>
          </p:spPr>
        </p:pic>
        <p:pic>
          <p:nvPicPr>
            <p:cNvPr id="17" name="Google Shape;207;p17">
              <a:extLst>
                <a:ext uri="{FF2B5EF4-FFF2-40B4-BE49-F238E27FC236}">
                  <a16:creationId xmlns:a16="http://schemas.microsoft.com/office/drawing/2014/main" id="{B013C22F-FFA9-23ED-CE28-E0226BA5769A}"/>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180587" y="4270475"/>
              <a:ext cx="685394" cy="685800"/>
            </a:xfrm>
            <a:prstGeom prst="rect">
              <a:avLst/>
            </a:prstGeom>
            <a:noFill/>
            <a:ln>
              <a:noFill/>
            </a:ln>
            <a:effectLst>
              <a:outerShdw blurRad="57150" dist="19050" dir="5400000" algn="bl" rotWithShape="0">
                <a:srgbClr val="000000">
                  <a:alpha val="50000"/>
                </a:srgbClr>
              </a:outerShdw>
            </a:effectLst>
          </p:spPr>
        </p:pic>
        <p:pic>
          <p:nvPicPr>
            <p:cNvPr id="18" name="Google Shape;208;p17">
              <a:extLst>
                <a:ext uri="{FF2B5EF4-FFF2-40B4-BE49-F238E27FC236}">
                  <a16:creationId xmlns:a16="http://schemas.microsoft.com/office/drawing/2014/main" id="{29449FAE-0D90-131E-12DF-36A158B0D781}"/>
                </a:ext>
              </a:extLst>
            </p:cNvPr>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8910346" y="4270475"/>
              <a:ext cx="685800" cy="685800"/>
            </a:xfrm>
            <a:prstGeom prst="rect">
              <a:avLst/>
            </a:prstGeom>
            <a:noFill/>
            <a:ln>
              <a:noFill/>
            </a:ln>
            <a:effectLst>
              <a:outerShdw blurRad="57150" dist="19050" dir="5400000" algn="bl" rotWithShape="0">
                <a:srgbClr val="000000">
                  <a:alpha val="50000"/>
                </a:srgbClr>
              </a:outerShdw>
            </a:effectLst>
          </p:spPr>
        </p:pic>
        <p:pic>
          <p:nvPicPr>
            <p:cNvPr id="19" name="Google Shape;209;p17">
              <a:extLst>
                <a:ext uri="{FF2B5EF4-FFF2-40B4-BE49-F238E27FC236}">
                  <a16:creationId xmlns:a16="http://schemas.microsoft.com/office/drawing/2014/main" id="{07A788F1-AA97-D620-E074-BA34914F9F30}"/>
                </a:ext>
              </a:extLst>
            </p:cNvPr>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9640508" y="4270475"/>
              <a:ext cx="685800" cy="685800"/>
            </a:xfrm>
            <a:prstGeom prst="rect">
              <a:avLst/>
            </a:prstGeom>
            <a:noFill/>
            <a:ln>
              <a:noFill/>
            </a:ln>
            <a:effectLst>
              <a:outerShdw blurRad="57150" dist="19050" dir="5400000" algn="bl" rotWithShape="0">
                <a:srgbClr val="000000">
                  <a:alpha val="50000"/>
                </a:srgbClr>
              </a:outerShdw>
            </a:effectLst>
          </p:spPr>
        </p:pic>
        <p:pic>
          <p:nvPicPr>
            <p:cNvPr id="20" name="Google Shape;210;p17">
              <a:extLst>
                <a:ext uri="{FF2B5EF4-FFF2-40B4-BE49-F238E27FC236}">
                  <a16:creationId xmlns:a16="http://schemas.microsoft.com/office/drawing/2014/main" id="{D50B0418-EBF9-46CF-9764-DE19675B45B7}"/>
                </a:ext>
              </a:extLst>
            </p:cNvPr>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1975433" y="5021563"/>
              <a:ext cx="685800" cy="685800"/>
            </a:xfrm>
            <a:prstGeom prst="rect">
              <a:avLst/>
            </a:prstGeom>
            <a:noFill/>
            <a:ln>
              <a:noFill/>
            </a:ln>
            <a:effectLst>
              <a:outerShdw blurRad="57150" dist="19050" dir="5400000" algn="bl" rotWithShape="0">
                <a:srgbClr val="000000">
                  <a:alpha val="50000"/>
                </a:srgbClr>
              </a:outerShdw>
            </a:effectLst>
          </p:spPr>
        </p:pic>
        <p:pic>
          <p:nvPicPr>
            <p:cNvPr id="21" name="Google Shape;211;p17">
              <a:extLst>
                <a:ext uri="{FF2B5EF4-FFF2-40B4-BE49-F238E27FC236}">
                  <a16:creationId xmlns:a16="http://schemas.microsoft.com/office/drawing/2014/main" id="{025B83C8-F210-CB98-24F3-6E4EABB52C3B}"/>
                </a:ext>
              </a:extLst>
            </p:cNvPr>
            <p:cNvPicPr preferRelativeResize="0"/>
            <p:nvPr/>
          </p:nvPicPr>
          <p:blipFill>
            <a:blip r:embed="rId15" cstate="screen">
              <a:alphaModFix/>
              <a:extLst>
                <a:ext uri="{28A0092B-C50C-407E-A947-70E740481C1C}">
                  <a14:useLocalDpi xmlns:a14="http://schemas.microsoft.com/office/drawing/2010/main"/>
                </a:ext>
              </a:extLst>
            </a:blip>
            <a:stretch>
              <a:fillRect/>
            </a:stretch>
          </p:blipFill>
          <p:spPr>
            <a:xfrm>
              <a:off x="2705583" y="5021563"/>
              <a:ext cx="685800" cy="685800"/>
            </a:xfrm>
            <a:prstGeom prst="rect">
              <a:avLst/>
            </a:prstGeom>
            <a:noFill/>
            <a:ln>
              <a:noFill/>
            </a:ln>
            <a:effectLst>
              <a:outerShdw blurRad="57150" dist="19050" dir="5400000" algn="bl" rotWithShape="0">
                <a:srgbClr val="000000">
                  <a:alpha val="50000"/>
                </a:srgbClr>
              </a:outerShdw>
            </a:effectLst>
          </p:spPr>
        </p:pic>
        <p:pic>
          <p:nvPicPr>
            <p:cNvPr id="22" name="Google Shape;212;p17">
              <a:extLst>
                <a:ext uri="{FF2B5EF4-FFF2-40B4-BE49-F238E27FC236}">
                  <a16:creationId xmlns:a16="http://schemas.microsoft.com/office/drawing/2014/main" id="{29437D45-41FC-0042-D1A8-BAE4D3FD0045}"/>
                </a:ext>
              </a:extLst>
            </p:cNvPr>
            <p:cNvPicPr preferRelativeResize="0"/>
            <p:nvPr/>
          </p:nvPicPr>
          <p:blipFill>
            <a:blip r:embed="rId16" cstate="screen">
              <a:alphaModFix/>
              <a:extLst>
                <a:ext uri="{28A0092B-C50C-407E-A947-70E740481C1C}">
                  <a14:useLocalDpi xmlns:a14="http://schemas.microsoft.com/office/drawing/2010/main"/>
                </a:ext>
              </a:extLst>
            </a:blip>
            <a:stretch>
              <a:fillRect/>
            </a:stretch>
          </p:blipFill>
          <p:spPr>
            <a:xfrm>
              <a:off x="3435733" y="5021575"/>
              <a:ext cx="685800" cy="685800"/>
            </a:xfrm>
            <a:prstGeom prst="rect">
              <a:avLst/>
            </a:prstGeom>
            <a:noFill/>
            <a:ln>
              <a:noFill/>
            </a:ln>
            <a:effectLst>
              <a:outerShdw blurRad="57150" dist="19050" dir="5400000" algn="bl" rotWithShape="0">
                <a:srgbClr val="000000">
                  <a:alpha val="50000"/>
                </a:srgbClr>
              </a:outerShdw>
            </a:effectLst>
          </p:spPr>
        </p:pic>
        <p:pic>
          <p:nvPicPr>
            <p:cNvPr id="23" name="Google Shape;213;p17">
              <a:extLst>
                <a:ext uri="{FF2B5EF4-FFF2-40B4-BE49-F238E27FC236}">
                  <a16:creationId xmlns:a16="http://schemas.microsoft.com/office/drawing/2014/main" id="{C9D5CF58-E8E0-A15A-DF8B-8158DAC9F1E9}"/>
                </a:ext>
              </a:extLst>
            </p:cNvPr>
            <p:cNvPicPr preferRelativeResize="0"/>
            <p:nvPr/>
          </p:nvPicPr>
          <p:blipFill>
            <a:blip r:embed="rId17" cstate="screen">
              <a:alphaModFix/>
              <a:extLst>
                <a:ext uri="{28A0092B-C50C-407E-A947-70E740481C1C}">
                  <a14:useLocalDpi xmlns:a14="http://schemas.microsoft.com/office/drawing/2010/main"/>
                </a:ext>
              </a:extLst>
            </a:blip>
            <a:stretch>
              <a:fillRect/>
            </a:stretch>
          </p:blipFill>
          <p:spPr>
            <a:xfrm>
              <a:off x="4165883" y="5021575"/>
              <a:ext cx="685800" cy="685800"/>
            </a:xfrm>
            <a:prstGeom prst="rect">
              <a:avLst/>
            </a:prstGeom>
            <a:noFill/>
            <a:ln>
              <a:noFill/>
            </a:ln>
            <a:effectLst>
              <a:outerShdw blurRad="57150" dist="19050" dir="5400000" algn="bl" rotWithShape="0">
                <a:srgbClr val="000000">
                  <a:alpha val="50000"/>
                </a:srgbClr>
              </a:outerShdw>
            </a:effectLst>
          </p:spPr>
        </p:pic>
        <p:pic>
          <p:nvPicPr>
            <p:cNvPr id="24" name="Google Shape;214;p17">
              <a:extLst>
                <a:ext uri="{FF2B5EF4-FFF2-40B4-BE49-F238E27FC236}">
                  <a16:creationId xmlns:a16="http://schemas.microsoft.com/office/drawing/2014/main" id="{2143A27F-5305-94BD-6E3D-5470D1EDCED6}"/>
                </a:ext>
              </a:extLst>
            </p:cNvPr>
            <p:cNvPicPr preferRelativeResize="0"/>
            <p:nvPr/>
          </p:nvPicPr>
          <p:blipFill>
            <a:blip r:embed="rId18" cstate="screen">
              <a:alphaModFix/>
              <a:extLst>
                <a:ext uri="{28A0092B-C50C-407E-A947-70E740481C1C}">
                  <a14:useLocalDpi xmlns:a14="http://schemas.microsoft.com/office/drawing/2010/main"/>
                </a:ext>
              </a:extLst>
            </a:blip>
            <a:stretch>
              <a:fillRect/>
            </a:stretch>
          </p:blipFill>
          <p:spPr>
            <a:xfrm>
              <a:off x="4896033" y="5021575"/>
              <a:ext cx="685800" cy="685800"/>
            </a:xfrm>
            <a:prstGeom prst="rect">
              <a:avLst/>
            </a:prstGeom>
            <a:noFill/>
            <a:ln>
              <a:noFill/>
            </a:ln>
            <a:effectLst>
              <a:outerShdw blurRad="57150" dist="19050" dir="5400000" algn="bl" rotWithShape="0">
                <a:srgbClr val="000000">
                  <a:alpha val="50000"/>
                </a:srgbClr>
              </a:outerShdw>
            </a:effectLst>
          </p:spPr>
        </p:pic>
        <p:pic>
          <p:nvPicPr>
            <p:cNvPr id="25" name="Google Shape;215;p17">
              <a:extLst>
                <a:ext uri="{FF2B5EF4-FFF2-40B4-BE49-F238E27FC236}">
                  <a16:creationId xmlns:a16="http://schemas.microsoft.com/office/drawing/2014/main" id="{D55D4BBB-1FF9-4190-7C8A-911673BD3370}"/>
                </a:ext>
              </a:extLst>
            </p:cNvPr>
            <p:cNvPicPr preferRelativeResize="0"/>
            <p:nvPr/>
          </p:nvPicPr>
          <p:blipFill>
            <a:blip r:embed="rId19" cstate="screen">
              <a:alphaModFix/>
              <a:extLst>
                <a:ext uri="{28A0092B-C50C-407E-A947-70E740481C1C}">
                  <a14:useLocalDpi xmlns:a14="http://schemas.microsoft.com/office/drawing/2010/main"/>
                </a:ext>
              </a:extLst>
            </a:blip>
            <a:stretch>
              <a:fillRect/>
            </a:stretch>
          </p:blipFill>
          <p:spPr>
            <a:xfrm>
              <a:off x="5626183" y="5021575"/>
              <a:ext cx="685800" cy="685800"/>
            </a:xfrm>
            <a:prstGeom prst="rect">
              <a:avLst/>
            </a:prstGeom>
            <a:noFill/>
            <a:ln>
              <a:noFill/>
            </a:ln>
            <a:effectLst>
              <a:outerShdw blurRad="57150" dist="19050" dir="5400000" algn="bl" rotWithShape="0">
                <a:srgbClr val="000000">
                  <a:alpha val="50000"/>
                </a:srgbClr>
              </a:outerShdw>
            </a:effectLst>
          </p:spPr>
        </p:pic>
        <p:pic>
          <p:nvPicPr>
            <p:cNvPr id="26" name="Google Shape;216;p17">
              <a:extLst>
                <a:ext uri="{FF2B5EF4-FFF2-40B4-BE49-F238E27FC236}">
                  <a16:creationId xmlns:a16="http://schemas.microsoft.com/office/drawing/2014/main" id="{B3E0B978-2E7C-561C-089E-FA9A0E83062E}"/>
                </a:ext>
              </a:extLst>
            </p:cNvPr>
            <p:cNvPicPr preferRelativeResize="0"/>
            <p:nvPr/>
          </p:nvPicPr>
          <p:blipFill>
            <a:blip r:embed="rId20" cstate="screen">
              <a:alphaModFix/>
              <a:extLst>
                <a:ext uri="{28A0092B-C50C-407E-A947-70E740481C1C}">
                  <a14:useLocalDpi xmlns:a14="http://schemas.microsoft.com/office/drawing/2010/main"/>
                </a:ext>
              </a:extLst>
            </a:blip>
            <a:stretch>
              <a:fillRect/>
            </a:stretch>
          </p:blipFill>
          <p:spPr>
            <a:xfrm>
              <a:off x="6356333" y="5021575"/>
              <a:ext cx="685800" cy="685800"/>
            </a:xfrm>
            <a:prstGeom prst="rect">
              <a:avLst/>
            </a:prstGeom>
            <a:noFill/>
            <a:ln>
              <a:noFill/>
            </a:ln>
            <a:effectLst>
              <a:outerShdw blurRad="57150" dist="19050" dir="5400000" algn="bl" rotWithShape="0">
                <a:srgbClr val="000000">
                  <a:alpha val="50000"/>
                </a:srgbClr>
              </a:outerShdw>
            </a:effectLst>
          </p:spPr>
        </p:pic>
        <p:pic>
          <p:nvPicPr>
            <p:cNvPr id="27" name="Google Shape;217;p17">
              <a:extLst>
                <a:ext uri="{FF2B5EF4-FFF2-40B4-BE49-F238E27FC236}">
                  <a16:creationId xmlns:a16="http://schemas.microsoft.com/office/drawing/2014/main" id="{A867E36E-6754-32FD-7781-EE5B98A78D35}"/>
                </a:ext>
              </a:extLst>
            </p:cNvPr>
            <p:cNvPicPr preferRelativeResize="0"/>
            <p:nvPr/>
          </p:nvPicPr>
          <p:blipFill>
            <a:blip r:embed="rId21" cstate="screen">
              <a:alphaModFix/>
              <a:extLst>
                <a:ext uri="{28A0092B-C50C-407E-A947-70E740481C1C}">
                  <a14:useLocalDpi xmlns:a14="http://schemas.microsoft.com/office/drawing/2010/main"/>
                </a:ext>
              </a:extLst>
            </a:blip>
            <a:stretch>
              <a:fillRect/>
            </a:stretch>
          </p:blipFill>
          <p:spPr>
            <a:xfrm>
              <a:off x="7086483" y="5021575"/>
              <a:ext cx="685800" cy="685800"/>
            </a:xfrm>
            <a:prstGeom prst="rect">
              <a:avLst/>
            </a:prstGeom>
            <a:noFill/>
            <a:ln>
              <a:noFill/>
            </a:ln>
            <a:effectLst>
              <a:outerShdw blurRad="57150" dist="19050" dir="5400000" algn="bl" rotWithShape="0">
                <a:srgbClr val="000000">
                  <a:alpha val="50000"/>
                </a:srgbClr>
              </a:outerShdw>
            </a:effectLst>
          </p:spPr>
        </p:pic>
        <p:pic>
          <p:nvPicPr>
            <p:cNvPr id="28" name="Google Shape;218;p17">
              <a:extLst>
                <a:ext uri="{FF2B5EF4-FFF2-40B4-BE49-F238E27FC236}">
                  <a16:creationId xmlns:a16="http://schemas.microsoft.com/office/drawing/2014/main" id="{085DF434-94E7-F666-C724-9AB317B632A8}"/>
                </a:ext>
              </a:extLst>
            </p:cNvPr>
            <p:cNvPicPr preferRelativeResize="0"/>
            <p:nvPr/>
          </p:nvPicPr>
          <p:blipFill>
            <a:blip r:embed="rId22" cstate="screen">
              <a:alphaModFix/>
              <a:extLst>
                <a:ext uri="{28A0092B-C50C-407E-A947-70E740481C1C}">
                  <a14:useLocalDpi xmlns:a14="http://schemas.microsoft.com/office/drawing/2010/main"/>
                </a:ext>
              </a:extLst>
            </a:blip>
            <a:stretch>
              <a:fillRect/>
            </a:stretch>
          </p:blipFill>
          <p:spPr>
            <a:xfrm>
              <a:off x="7816633" y="5021575"/>
              <a:ext cx="685800" cy="685800"/>
            </a:xfrm>
            <a:prstGeom prst="rect">
              <a:avLst/>
            </a:prstGeom>
            <a:noFill/>
            <a:ln>
              <a:noFill/>
            </a:ln>
            <a:effectLst>
              <a:outerShdw blurRad="57150" dist="19050" dir="5400000" algn="bl" rotWithShape="0">
                <a:srgbClr val="000000">
                  <a:alpha val="50000"/>
                </a:srgbClr>
              </a:outerShdw>
            </a:effectLst>
          </p:spPr>
        </p:pic>
        <p:pic>
          <p:nvPicPr>
            <p:cNvPr id="29" name="Google Shape;219;p17">
              <a:extLst>
                <a:ext uri="{FF2B5EF4-FFF2-40B4-BE49-F238E27FC236}">
                  <a16:creationId xmlns:a16="http://schemas.microsoft.com/office/drawing/2014/main" id="{336ADC6A-939E-F2CB-CA48-755F78B9B2CE}"/>
                </a:ext>
              </a:extLst>
            </p:cNvPr>
            <p:cNvPicPr preferRelativeResize="0"/>
            <p:nvPr/>
          </p:nvPicPr>
          <p:blipFill>
            <a:blip r:embed="rId23" cstate="screen">
              <a:alphaModFix/>
              <a:extLst>
                <a:ext uri="{28A0092B-C50C-407E-A947-70E740481C1C}">
                  <a14:useLocalDpi xmlns:a14="http://schemas.microsoft.com/office/drawing/2010/main"/>
                </a:ext>
              </a:extLst>
            </a:blip>
            <a:stretch>
              <a:fillRect/>
            </a:stretch>
          </p:blipFill>
          <p:spPr>
            <a:xfrm>
              <a:off x="8546783" y="5021575"/>
              <a:ext cx="685800" cy="685800"/>
            </a:xfrm>
            <a:prstGeom prst="rect">
              <a:avLst/>
            </a:prstGeom>
            <a:noFill/>
            <a:ln>
              <a:noFill/>
            </a:ln>
            <a:effectLst>
              <a:outerShdw blurRad="57150" dist="19050" dir="5400000" algn="bl" rotWithShape="0">
                <a:srgbClr val="000000">
                  <a:alpha val="50000"/>
                </a:srgbClr>
              </a:outerShdw>
            </a:effectLst>
          </p:spPr>
        </p:pic>
        <p:pic>
          <p:nvPicPr>
            <p:cNvPr id="30" name="Google Shape;220;p17">
              <a:extLst>
                <a:ext uri="{FF2B5EF4-FFF2-40B4-BE49-F238E27FC236}">
                  <a16:creationId xmlns:a16="http://schemas.microsoft.com/office/drawing/2014/main" id="{A8FFC2B7-E443-04E1-D41F-277C6C1B60C9}"/>
                </a:ext>
              </a:extLst>
            </p:cNvPr>
            <p:cNvPicPr preferRelativeResize="0"/>
            <p:nvPr/>
          </p:nvPicPr>
          <p:blipFill>
            <a:blip r:embed="rId24" cstate="screen">
              <a:alphaModFix/>
              <a:extLst>
                <a:ext uri="{28A0092B-C50C-407E-A947-70E740481C1C}">
                  <a14:useLocalDpi xmlns:a14="http://schemas.microsoft.com/office/drawing/2010/main"/>
                </a:ext>
              </a:extLst>
            </a:blip>
            <a:stretch>
              <a:fillRect/>
            </a:stretch>
          </p:blipFill>
          <p:spPr>
            <a:xfrm>
              <a:off x="9276933" y="5021575"/>
              <a:ext cx="685800" cy="685800"/>
            </a:xfrm>
            <a:prstGeom prst="rect">
              <a:avLst/>
            </a:prstGeom>
            <a:noFill/>
            <a:ln>
              <a:noFill/>
            </a:ln>
            <a:effectLst>
              <a:outerShdw blurRad="57150" dist="19050" dir="5400000" algn="bl" rotWithShape="0">
                <a:srgbClr val="000000">
                  <a:alpha val="50000"/>
                </a:srgbClr>
              </a:outerShdw>
            </a:effectLst>
          </p:spPr>
        </p:pic>
      </p:grpSp>
      <p:pic>
        <p:nvPicPr>
          <p:cNvPr id="32" name="Google Shape;196;p17">
            <a:extLst>
              <a:ext uri="{FF2B5EF4-FFF2-40B4-BE49-F238E27FC236}">
                <a16:creationId xmlns:a16="http://schemas.microsoft.com/office/drawing/2014/main" id="{D27D69DC-CFD3-55EC-3132-823B9AAFB1CB}"/>
              </a:ext>
            </a:extLst>
          </p:cNvPr>
          <p:cNvPicPr preferRelativeResize="0"/>
          <p:nvPr/>
        </p:nvPicPr>
        <p:blipFill>
          <a:blip r:embed="rId25" cstate="screen">
            <a:alphaModFix/>
            <a:extLst>
              <a:ext uri="{28A0092B-C50C-407E-A947-70E740481C1C}">
                <a14:useLocalDpi xmlns:a14="http://schemas.microsoft.com/office/drawing/2010/main"/>
              </a:ext>
            </a:extLst>
          </a:blip>
          <a:stretch>
            <a:fillRect/>
          </a:stretch>
        </p:blipFill>
        <p:spPr>
          <a:xfrm>
            <a:off x="5353216" y="481042"/>
            <a:ext cx="1535976" cy="922080"/>
          </a:xfrm>
          <a:prstGeom prst="rect">
            <a:avLst/>
          </a:prstGeom>
          <a:noFill/>
          <a:ln>
            <a:noFill/>
          </a:ln>
        </p:spPr>
      </p:pic>
    </p:spTree>
    <p:extLst>
      <p:ext uri="{BB962C8B-B14F-4D97-AF65-F5344CB8AC3E}">
        <p14:creationId xmlns:p14="http://schemas.microsoft.com/office/powerpoint/2010/main" val="780693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D2EFB-4AC5-37FE-58C8-0BC8EDA94BF8}"/>
              </a:ext>
            </a:extLst>
          </p:cNvPr>
          <p:cNvSpPr>
            <a:spLocks noGrp="1"/>
          </p:cNvSpPr>
          <p:nvPr>
            <p:ph type="title"/>
          </p:nvPr>
        </p:nvSpPr>
        <p:spPr>
          <a:xfrm>
            <a:off x="460648" y="516672"/>
            <a:ext cx="6787646" cy="647700"/>
          </a:xfrm>
        </p:spPr>
        <p:txBody>
          <a:bodyPr anchor="t"/>
          <a:lstStyle/>
          <a:p>
            <a:r>
              <a:rPr lang="en" dirty="0"/>
              <a:t>Our next-generation code: GRTeclyn</a:t>
            </a:r>
            <a:endParaRPr lang="en-GB" dirty="0"/>
          </a:p>
        </p:txBody>
      </p:sp>
      <p:sp>
        <p:nvSpPr>
          <p:cNvPr id="4" name="Text Placeholder 3">
            <a:extLst>
              <a:ext uri="{FF2B5EF4-FFF2-40B4-BE49-F238E27FC236}">
                <a16:creationId xmlns:a16="http://schemas.microsoft.com/office/drawing/2014/main" id="{9488FE29-106A-A312-76F7-E663864ECF99}"/>
              </a:ext>
            </a:extLst>
          </p:cNvPr>
          <p:cNvSpPr>
            <a:spLocks noGrp="1"/>
          </p:cNvSpPr>
          <p:nvPr>
            <p:ph type="body" sz="half" idx="2"/>
          </p:nvPr>
        </p:nvSpPr>
        <p:spPr>
          <a:xfrm>
            <a:off x="535259" y="1090775"/>
            <a:ext cx="7018353" cy="4871410"/>
          </a:xfrm>
        </p:spPr>
        <p:txBody>
          <a:bodyPr/>
          <a:lstStyle/>
          <a:p>
            <a:pPr marL="0" lvl="0" indent="0" algn="l" rtl="0">
              <a:lnSpc>
                <a:spcPct val="100000"/>
              </a:lnSpc>
              <a:spcAft>
                <a:spcPts val="0"/>
              </a:spcAft>
              <a:buNone/>
            </a:pPr>
            <a:r>
              <a:rPr lang="en-GB" dirty="0"/>
              <a:t>GRTeclyn (formerly known as GRAMReX) is the successor code to GRChombo that is currently under development</a:t>
            </a:r>
          </a:p>
          <a:p>
            <a:pPr marL="285750" lvl="0" indent="-285750" algn="l" rtl="0">
              <a:lnSpc>
                <a:spcPct val="100000"/>
              </a:lnSpc>
              <a:spcAft>
                <a:spcPts val="0"/>
              </a:spcAft>
              <a:buFont typeface="Arial" panose="020B0604020202020204" pitchFamily="34" charset="0"/>
              <a:buChar char="•"/>
            </a:pPr>
            <a:r>
              <a:rPr lang="en-GB" dirty="0"/>
              <a:t>It is a port of GRChombo from the Chombo libraries to </a:t>
            </a:r>
            <a:r>
              <a:rPr lang="en-GB" dirty="0" err="1">
                <a:solidFill>
                  <a:schemeClr val="accent2"/>
                </a:solidFill>
              </a:rPr>
              <a:t>AMReX</a:t>
            </a:r>
            <a:r>
              <a:rPr lang="en-GB" dirty="0"/>
              <a:t>.</a:t>
            </a:r>
          </a:p>
          <a:p>
            <a:pPr marL="285750" lvl="0" indent="-285750" algn="l" rtl="0">
              <a:lnSpc>
                <a:spcPct val="100000"/>
              </a:lnSpc>
              <a:spcAft>
                <a:spcPts val="0"/>
              </a:spcAft>
              <a:buFont typeface="Arial" panose="020B0604020202020204" pitchFamily="34" charset="0"/>
              <a:buChar char="•"/>
            </a:pPr>
            <a:r>
              <a:rPr lang="en-GB" dirty="0"/>
              <a:t>AMReX provides </a:t>
            </a:r>
            <a:r>
              <a:rPr lang="en-GB" dirty="0">
                <a:solidFill>
                  <a:schemeClr val="accent2"/>
                </a:solidFill>
              </a:rPr>
              <a:t>GPU</a:t>
            </a:r>
            <a:r>
              <a:rPr lang="en-GB" dirty="0"/>
              <a:t> offload support via several different backends including </a:t>
            </a:r>
            <a:r>
              <a:rPr lang="en-GB" dirty="0">
                <a:solidFill>
                  <a:schemeClr val="accent2"/>
                </a:solidFill>
              </a:rPr>
              <a:t>SYCL</a:t>
            </a:r>
            <a:r>
              <a:rPr lang="en-GB" dirty="0"/>
              <a:t>.    It is a key US DoE ECP code.</a:t>
            </a:r>
          </a:p>
          <a:p>
            <a:pPr marL="285750" lvl="0" indent="-285750" algn="l" rtl="0">
              <a:lnSpc>
                <a:spcPct val="100000"/>
              </a:lnSpc>
              <a:spcAft>
                <a:spcPts val="0"/>
              </a:spcAft>
              <a:buFont typeface="Arial" panose="020B0604020202020204" pitchFamily="34" charset="0"/>
              <a:buChar char="•"/>
            </a:pPr>
            <a:r>
              <a:rPr lang="en-GB" dirty="0" err="1"/>
              <a:t>AMReX</a:t>
            </a:r>
            <a:r>
              <a:rPr lang="en-GB" dirty="0"/>
              <a:t> provides support for exporting data structures via </a:t>
            </a:r>
            <a:r>
              <a:rPr lang="en-GB" dirty="0">
                <a:solidFill>
                  <a:schemeClr val="accent2"/>
                </a:solidFill>
              </a:rPr>
              <a:t>Conduit</a:t>
            </a:r>
            <a:r>
              <a:rPr lang="en-GB" dirty="0"/>
              <a:t>, the format used by </a:t>
            </a:r>
            <a:r>
              <a:rPr lang="en-GB" dirty="0" err="1"/>
              <a:t>Kitware’s</a:t>
            </a:r>
            <a:r>
              <a:rPr lang="en-GB" dirty="0"/>
              <a:t> </a:t>
            </a:r>
            <a:r>
              <a:rPr lang="en-GB" dirty="0">
                <a:solidFill>
                  <a:schemeClr val="accent2"/>
                </a:solidFill>
              </a:rPr>
              <a:t>Catalyst2</a:t>
            </a:r>
            <a:r>
              <a:rPr lang="en-GB" dirty="0"/>
              <a:t> in-situ visualization framework.</a:t>
            </a:r>
          </a:p>
          <a:p>
            <a:pPr marL="285750" indent="-285750">
              <a:lnSpc>
                <a:spcPct val="114000"/>
              </a:lnSpc>
              <a:buFont typeface="Arial" panose="020B0604020202020204" pitchFamily="34" charset="0"/>
              <a:buChar char="•"/>
            </a:pPr>
            <a:r>
              <a:rPr lang="en-GB" dirty="0"/>
              <a:t>Working closely with the </a:t>
            </a:r>
            <a:r>
              <a:rPr lang="en-GB" dirty="0" err="1"/>
              <a:t>AMReX</a:t>
            </a:r>
            <a:r>
              <a:rPr lang="en-GB" dirty="0"/>
              <a:t> team during </a:t>
            </a:r>
            <a:r>
              <a:rPr lang="en-GB" dirty="0" err="1"/>
              <a:t>GRTeclyn</a:t>
            </a:r>
            <a:r>
              <a:rPr lang="en-GB" dirty="0"/>
              <a:t> development.</a:t>
            </a:r>
          </a:p>
          <a:p>
            <a:pPr marL="285750" indent="-285750">
              <a:lnSpc>
                <a:spcPct val="114000"/>
              </a:lnSpc>
              <a:buFont typeface="Arial" panose="020B0604020202020204" pitchFamily="34" charset="0"/>
              <a:buChar char="•"/>
            </a:pPr>
            <a:r>
              <a:rPr lang="en-GB" dirty="0"/>
              <a:t>Ported the </a:t>
            </a:r>
            <a:r>
              <a:rPr lang="en-GB" dirty="0">
                <a:solidFill>
                  <a:schemeClr val="accent2"/>
                </a:solidFill>
              </a:rPr>
              <a:t>core</a:t>
            </a:r>
            <a:r>
              <a:rPr lang="en-GB" dirty="0"/>
              <a:t> functionality of </a:t>
            </a:r>
            <a:r>
              <a:rPr lang="en-GB" dirty="0" err="1"/>
              <a:t>GRChombo</a:t>
            </a:r>
            <a:r>
              <a:rPr lang="en-GB" dirty="0"/>
              <a:t> to </a:t>
            </a:r>
            <a:r>
              <a:rPr lang="en-GB" dirty="0" err="1"/>
              <a:t>AMReX</a:t>
            </a:r>
            <a:r>
              <a:rPr lang="en-GB" dirty="0"/>
              <a:t> including GPU offload support with </a:t>
            </a:r>
            <a:r>
              <a:rPr lang="en-GB" dirty="0">
                <a:solidFill>
                  <a:schemeClr val="accent2"/>
                </a:solidFill>
              </a:rPr>
              <a:t>SYCL</a:t>
            </a:r>
            <a:r>
              <a:rPr lang="en-GB" dirty="0"/>
              <a:t>: we can now simulate </a:t>
            </a:r>
            <a:r>
              <a:rPr lang="en-GB" dirty="0">
                <a:solidFill>
                  <a:schemeClr val="accent2"/>
                </a:solidFill>
              </a:rPr>
              <a:t>black-hole binaries </a:t>
            </a:r>
            <a:r>
              <a:rPr lang="en-GB" dirty="0"/>
              <a:t>on Intel GPUs!</a:t>
            </a:r>
          </a:p>
          <a:p>
            <a:pPr marL="285750" indent="-285750">
              <a:lnSpc>
                <a:spcPct val="114000"/>
              </a:lnSpc>
              <a:buFont typeface="Arial" panose="020B0604020202020204" pitchFamily="34" charset="0"/>
              <a:buChar char="•"/>
            </a:pPr>
            <a:r>
              <a:rPr lang="en-GB" dirty="0"/>
              <a:t>Unit test suite has been ported and tested successfully;  </a:t>
            </a:r>
            <a:r>
              <a:rPr lang="en-GB" dirty="0" err="1">
                <a:solidFill>
                  <a:schemeClr val="accent2"/>
                </a:solidFill>
              </a:rPr>
              <a:t>upstreamed</a:t>
            </a:r>
            <a:r>
              <a:rPr lang="en-GB" dirty="0"/>
              <a:t> several changes to the SYCL backend in </a:t>
            </a:r>
            <a:r>
              <a:rPr lang="en-GB" dirty="0" err="1"/>
              <a:t>AMReX</a:t>
            </a:r>
            <a:r>
              <a:rPr lang="en-GB" dirty="0"/>
              <a:t> in order to improve support/fix bugs on Intel GPUs.</a:t>
            </a:r>
          </a:p>
          <a:p>
            <a:pPr marL="285750" lvl="0" indent="-285750" algn="l" rtl="0">
              <a:lnSpc>
                <a:spcPct val="100000"/>
              </a:lnSpc>
              <a:spcBef>
                <a:spcPts val="0"/>
              </a:spcBef>
              <a:spcAft>
                <a:spcPts val="0"/>
              </a:spcAft>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3074" name="Picture 2" descr="AMReX Logo">
            <a:extLst>
              <a:ext uri="{FF2B5EF4-FFF2-40B4-BE49-F238E27FC236}">
                <a16:creationId xmlns:a16="http://schemas.microsoft.com/office/drawing/2014/main" id="{A8F60CE7-F4F6-ECA6-7FB2-1D343ECC0A3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3612" y="850261"/>
            <a:ext cx="3299461" cy="14583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YCL Summer Sessions | Argonne Leadership Computing Facility">
            <a:extLst>
              <a:ext uri="{FF2B5EF4-FFF2-40B4-BE49-F238E27FC236}">
                <a16:creationId xmlns:a16="http://schemas.microsoft.com/office/drawing/2014/main" id="{497F6735-3EB8-5548-6DFD-43BF01FF8031}"/>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43800" y="2564734"/>
            <a:ext cx="3299460" cy="18565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76FC7A5-D414-62BF-D56B-496E23608EC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32788" y="4549377"/>
            <a:ext cx="3309273" cy="1151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687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D2EFB-4AC5-37FE-58C8-0BC8EDA94BF8}"/>
              </a:ext>
            </a:extLst>
          </p:cNvPr>
          <p:cNvSpPr>
            <a:spLocks noGrp="1"/>
          </p:cNvSpPr>
          <p:nvPr>
            <p:ph type="title"/>
          </p:nvPr>
        </p:nvSpPr>
        <p:spPr>
          <a:xfrm>
            <a:off x="839788" y="457200"/>
            <a:ext cx="6269672" cy="647700"/>
          </a:xfrm>
        </p:spPr>
        <p:txBody>
          <a:bodyPr anchor="t"/>
          <a:lstStyle/>
          <a:p>
            <a:r>
              <a:rPr lang="en" dirty="0"/>
              <a:t>In-situ visualization</a:t>
            </a:r>
            <a:endParaRPr lang="en-GB" dirty="0"/>
          </a:p>
        </p:txBody>
      </p:sp>
      <p:pic>
        <p:nvPicPr>
          <p:cNvPr id="1026" name="Picture 2">
            <a:extLst>
              <a:ext uri="{FF2B5EF4-FFF2-40B4-BE49-F238E27FC236}">
                <a16:creationId xmlns:a16="http://schemas.microsoft.com/office/drawing/2014/main" id="{676FC7A5-D414-62BF-D56B-496E23608E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2998" y="1691556"/>
            <a:ext cx="3309273" cy="1151627"/>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362;p27">
            <a:extLst>
              <a:ext uri="{FF2B5EF4-FFF2-40B4-BE49-F238E27FC236}">
                <a16:creationId xmlns:a16="http://schemas.microsoft.com/office/drawing/2014/main" id="{C10153C9-6985-33EF-AB54-4462CB33E73A}"/>
              </a:ext>
            </a:extLst>
          </p:cNvPr>
          <p:cNvPicPr preferRelativeResize="0"/>
          <p:nvPr/>
        </p:nvPicPr>
        <p:blipFill>
          <a:blip r:embed="rId3">
            <a:alphaModFix/>
          </a:blip>
          <a:stretch>
            <a:fillRect/>
          </a:stretch>
        </p:blipFill>
        <p:spPr>
          <a:xfrm>
            <a:off x="8291798" y="457200"/>
            <a:ext cx="1971675" cy="933450"/>
          </a:xfrm>
          <a:prstGeom prst="rect">
            <a:avLst/>
          </a:prstGeom>
          <a:noFill/>
          <a:ln>
            <a:noFill/>
          </a:ln>
        </p:spPr>
      </p:pic>
      <p:sp>
        <p:nvSpPr>
          <p:cNvPr id="5" name="Text Placeholder 2">
            <a:extLst>
              <a:ext uri="{FF2B5EF4-FFF2-40B4-BE49-F238E27FC236}">
                <a16:creationId xmlns:a16="http://schemas.microsoft.com/office/drawing/2014/main" id="{96014A14-4AC1-12B0-A0E6-F8745222294F}"/>
              </a:ext>
            </a:extLst>
          </p:cNvPr>
          <p:cNvSpPr txBox="1">
            <a:spLocks/>
          </p:cNvSpPr>
          <p:nvPr/>
        </p:nvSpPr>
        <p:spPr>
          <a:xfrm>
            <a:off x="839788" y="1174262"/>
            <a:ext cx="4802920" cy="48514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114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Last year we reported our successful instrumentation of GRChombo with </a:t>
            </a:r>
            <a:r>
              <a:rPr kumimoji="0" lang="en-GB" sz="1800" b="0" i="0" u="none" strike="noStrike" kern="1200" cap="none" spc="0" normalizeH="0" baseline="0" noProof="0" dirty="0">
                <a:ln>
                  <a:noFill/>
                </a:ln>
                <a:solidFill>
                  <a:srgbClr val="ED7D31"/>
                </a:solidFill>
                <a:effectLst/>
                <a:uLnTx/>
                <a:uFillTx/>
                <a:latin typeface="Arial" panose="020B0604020202020204" pitchFamily="34" charset="0"/>
                <a:cs typeface="Arial" panose="020B0604020202020204" pitchFamily="34" charset="0"/>
              </a:rPr>
              <a:t>ParaView Catalyst</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285750" marR="0" lvl="0" indent="-285750" algn="l" defTabSz="914400" rtl="0" eaLnBrk="1" fontAlgn="auto" latinLnBrk="0" hangingPunct="1">
              <a:lnSpc>
                <a:spcPct val="114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year we have instrumented the </a:t>
            </a:r>
            <a:r>
              <a:rPr kumimoji="0" lang="en-GB" sz="1800" b="0" i="0" u="none" strike="noStrike" kern="1200" cap="none" spc="0" normalizeH="0" baseline="0" noProof="0" dirty="0">
                <a:ln>
                  <a:noFill/>
                </a:ln>
                <a:solidFill>
                  <a:srgbClr val="ED7D31"/>
                </a:solidFill>
                <a:effectLst/>
                <a:uLnTx/>
                <a:uFillTx/>
                <a:latin typeface="Arial" panose="020B0604020202020204" pitchFamily="34" charset="0"/>
                <a:cs typeface="Arial" panose="020B0604020202020204" pitchFamily="34" charset="0"/>
              </a:rPr>
              <a:t>JOREK</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non-linear MHD (nuclear fusion) code from ITER with the latest </a:t>
            </a:r>
            <a:r>
              <a:rPr kumimoji="0" lang="en-GB" sz="1800" b="0" i="0" u="none" strike="noStrike" kern="1200" cap="none" spc="0" normalizeH="0" baseline="0" noProof="0" dirty="0">
                <a:ln>
                  <a:noFill/>
                </a:ln>
                <a:solidFill>
                  <a:srgbClr val="ED7D31"/>
                </a:solidFill>
                <a:effectLst/>
                <a:uLnTx/>
                <a:uFillTx/>
                <a:latin typeface="Arial" panose="020B0604020202020204" pitchFamily="34" charset="0"/>
                <a:cs typeface="Arial" panose="020B0604020202020204" pitchFamily="34" charset="0"/>
              </a:rPr>
              <a:t>Catalyst2</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in-situ capability.</a:t>
            </a:r>
          </a:p>
          <a:p>
            <a:pPr marL="285750" marR="0" lvl="0" indent="-285750" algn="l" defTabSz="914400" rtl="0" eaLnBrk="1" fontAlgn="auto" latinLnBrk="0" hangingPunct="1">
              <a:lnSpc>
                <a:spcPct val="114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Furthermore, we have helped resolved a key issue related to visual artifacts at data block boundaries of </a:t>
            </a:r>
            <a:r>
              <a:rPr kumimoji="0" lang="en-GB" sz="1800" b="0" i="0" u="none" strike="noStrike" kern="1200" cap="none" spc="0" normalizeH="0" baseline="0" noProof="0" dirty="0">
                <a:ln>
                  <a:noFill/>
                </a:ln>
                <a:solidFill>
                  <a:srgbClr val="ED7D31"/>
                </a:solidFill>
                <a:effectLst/>
                <a:uLnTx/>
                <a:uFillTx/>
                <a:latin typeface="Arial" panose="020B0604020202020204" pitchFamily="34" charset="0"/>
                <a:cs typeface="Arial" panose="020B0604020202020204" pitchFamily="34" charset="0"/>
              </a:rPr>
              <a:t>distributed</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volume rendering with </a:t>
            </a:r>
            <a:r>
              <a:rPr kumimoji="0" lang="en-GB" sz="1800" b="0" i="0" u="none" strike="noStrike" kern="1200" cap="none" spc="0" normalizeH="0" baseline="0" noProof="0" dirty="0">
                <a:ln>
                  <a:noFill/>
                </a:ln>
                <a:solidFill>
                  <a:srgbClr val="ED7D31"/>
                </a:solidFill>
                <a:effectLst/>
                <a:uLnTx/>
                <a:uFillTx/>
                <a:latin typeface="Arial" panose="020B0604020202020204" pitchFamily="34" charset="0"/>
                <a:cs typeface="Arial" panose="020B0604020202020204" pitchFamily="34" charset="0"/>
              </a:rPr>
              <a:t>OSPRay</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in VTK/ParaView/Catalyst.</a:t>
            </a:r>
          </a:p>
        </p:txBody>
      </p:sp>
      <p:pic>
        <p:nvPicPr>
          <p:cNvPr id="4" name="Picture 3">
            <a:extLst>
              <a:ext uri="{FF2B5EF4-FFF2-40B4-BE49-F238E27FC236}">
                <a16:creationId xmlns:a16="http://schemas.microsoft.com/office/drawing/2014/main" id="{432E3532-310E-2ECB-9EC8-9712B6623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2998" y="3341907"/>
            <a:ext cx="3924247" cy="2683755"/>
          </a:xfrm>
          <a:prstGeom prst="rect">
            <a:avLst/>
          </a:prstGeom>
        </p:spPr>
      </p:pic>
    </p:spTree>
    <p:extLst>
      <p:ext uri="{BB962C8B-B14F-4D97-AF65-F5344CB8AC3E}">
        <p14:creationId xmlns:p14="http://schemas.microsoft.com/office/powerpoint/2010/main" val="1469779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D2EFB-4AC5-37FE-58C8-0BC8EDA94BF8}"/>
              </a:ext>
            </a:extLst>
          </p:cNvPr>
          <p:cNvSpPr>
            <a:spLocks noGrp="1"/>
          </p:cNvSpPr>
          <p:nvPr>
            <p:ph type="title"/>
          </p:nvPr>
        </p:nvSpPr>
        <p:spPr>
          <a:xfrm>
            <a:off x="839788" y="378822"/>
            <a:ext cx="6269672" cy="647700"/>
          </a:xfrm>
        </p:spPr>
        <p:txBody>
          <a:bodyPr anchor="t"/>
          <a:lstStyle/>
          <a:p>
            <a:r>
              <a:rPr lang="en" dirty="0"/>
              <a:t>Intel CPU &amp; GPU Testbed</a:t>
            </a:r>
            <a:endParaRPr lang="en-GB" dirty="0"/>
          </a:p>
        </p:txBody>
      </p:sp>
      <p:sp>
        <p:nvSpPr>
          <p:cNvPr id="5" name="Text Placeholder 2">
            <a:extLst>
              <a:ext uri="{FF2B5EF4-FFF2-40B4-BE49-F238E27FC236}">
                <a16:creationId xmlns:a16="http://schemas.microsoft.com/office/drawing/2014/main" id="{96014A14-4AC1-12B0-A0E6-F8745222294F}"/>
              </a:ext>
            </a:extLst>
          </p:cNvPr>
          <p:cNvSpPr txBox="1">
            <a:spLocks/>
          </p:cNvSpPr>
          <p:nvPr/>
        </p:nvSpPr>
        <p:spPr>
          <a:xfrm>
            <a:off x="835444" y="1174262"/>
            <a:ext cx="7632089" cy="48514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114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343276B5-0D09-D1BD-958F-F5EDE8DFAA6A}"/>
              </a:ext>
            </a:extLst>
          </p:cNvPr>
          <p:cNvGrpSpPr/>
          <p:nvPr/>
        </p:nvGrpSpPr>
        <p:grpSpPr>
          <a:xfrm>
            <a:off x="7560413" y="378822"/>
            <a:ext cx="3791799" cy="3224086"/>
            <a:chOff x="7564757" y="1174262"/>
            <a:chExt cx="3791799" cy="3224086"/>
          </a:xfrm>
        </p:grpSpPr>
        <p:pic>
          <p:nvPicPr>
            <p:cNvPr id="2050" name="Picture 2">
              <a:extLst>
                <a:ext uri="{FF2B5EF4-FFF2-40B4-BE49-F238E27FC236}">
                  <a16:creationId xmlns:a16="http://schemas.microsoft.com/office/drawing/2014/main" id="{CB27C4B0-72E5-445D-95FE-5194E0F2B2A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67570" y="2609362"/>
              <a:ext cx="1788986" cy="178898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E553DACA-79F5-0E7B-7E5F-FB996C368C5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64757" y="1174262"/>
              <a:ext cx="3791799" cy="112262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F6826B76-6BF8-9C95-C1AF-484A227BBC0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564757" y="2609362"/>
              <a:ext cx="1805551" cy="178898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Placeholder 2">
            <a:extLst>
              <a:ext uri="{FF2B5EF4-FFF2-40B4-BE49-F238E27FC236}">
                <a16:creationId xmlns:a16="http://schemas.microsoft.com/office/drawing/2014/main" id="{F122963D-FB9A-9725-0ED4-1DF0DC964846}"/>
              </a:ext>
            </a:extLst>
          </p:cNvPr>
          <p:cNvSpPr txBox="1">
            <a:spLocks/>
          </p:cNvSpPr>
          <p:nvPr/>
        </p:nvSpPr>
        <p:spPr>
          <a:xfrm>
            <a:off x="835444" y="910716"/>
            <a:ext cx="6222581" cy="50118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With support from </a:t>
            </a:r>
            <a:r>
              <a:rPr kumimoji="0" lang="en-GB" sz="1600" b="0" i="0" u="none" strike="noStrike" kern="1200" cap="none" spc="0" normalizeH="0" baseline="0" noProof="0" dirty="0">
                <a:ln>
                  <a:noFill/>
                </a:ln>
                <a:solidFill>
                  <a:srgbClr val="ED7D31"/>
                </a:solidFill>
                <a:effectLst/>
                <a:uLnTx/>
                <a:uFillTx/>
                <a:latin typeface="Arial" panose="020B0604020202020204" pitchFamily="34" charset="0"/>
                <a:cs typeface="Arial" panose="020B0604020202020204" pitchFamily="34" charset="0"/>
              </a:rPr>
              <a:t>ExCALIBUR</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we have a contract for a new testbed system from </a:t>
            </a:r>
            <a:r>
              <a:rPr kumimoji="0" lang="en-GB" sz="1600" b="0" i="0" u="none" strike="noStrike" kern="1200" cap="none" spc="0" normalizeH="0" baseline="0" noProof="0" dirty="0">
                <a:ln>
                  <a:noFill/>
                </a:ln>
                <a:solidFill>
                  <a:srgbClr val="ED7D31"/>
                </a:solidFill>
                <a:effectLst/>
                <a:uLnTx/>
                <a:uFillTx/>
                <a:latin typeface="Arial" panose="020B0604020202020204" pitchFamily="34" charset="0"/>
                <a:cs typeface="Arial" panose="020B0604020202020204" pitchFamily="34" charset="0"/>
              </a:rPr>
              <a:t>Lenovo</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with </a:t>
            </a:r>
            <a:r>
              <a:rPr kumimoji="0" lang="en-GB" sz="1600" b="0" i="0" u="none" strike="noStrike" kern="1200" cap="none" spc="0" normalizeH="0" baseline="0" noProof="0" dirty="0">
                <a:ln>
                  <a:noFill/>
                </a:ln>
                <a:solidFill>
                  <a:srgbClr val="ED7D31"/>
                </a:solidFill>
                <a:effectLst/>
                <a:uLnTx/>
                <a:uFillTx/>
                <a:latin typeface="Arial" panose="020B0604020202020204" pitchFamily="34" charset="0"/>
                <a:cs typeface="Arial" panose="020B0604020202020204" pitchFamily="34" charset="0"/>
              </a:rPr>
              <a:t>Sapphire Rapids HBM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CPUs and </a:t>
            </a:r>
            <a:r>
              <a:rPr kumimoji="0" lang="en-GB" sz="1600" b="0" i="0" u="none" strike="noStrike" kern="1200" cap="none" spc="0" normalizeH="0" baseline="0" noProof="0" dirty="0">
                <a:ln>
                  <a:noFill/>
                </a:ln>
                <a:solidFill>
                  <a:srgbClr val="ED7D31"/>
                </a:solidFill>
                <a:effectLst/>
                <a:uLnTx/>
                <a:uFillTx/>
                <a:latin typeface="Arial" panose="020B0604020202020204" pitchFamily="34" charset="0"/>
                <a:cs typeface="Arial" panose="020B0604020202020204" pitchFamily="34" charset="0"/>
              </a:rPr>
              <a:t>Ponte Vecchio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GPUs (Intel Xeon GPU Max).</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Not only will this system enable further advancement of our GW/Cosmology and ML/AI workloads, but will be available to ExCALIBUR researchers across the UK to port and test their codes on Intel’s latest GPU and CPU-HBM hardware.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system features</a:t>
            </a:r>
          </a:p>
          <a:p>
            <a:pPr marL="742950" marR="0" lvl="1"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Three nodes each with:</a:t>
            </a:r>
          </a:p>
          <a:p>
            <a:pPr marL="1200150" marR="0" lvl="2"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Intel Xeon CPU Max 9480 (56 cores, 64GB HBM, 350W)</a:t>
            </a:r>
          </a:p>
          <a:p>
            <a:pPr marL="1200150" marR="0" lvl="2"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 Intel Data </a:t>
            </a:r>
            <a:r>
              <a:rPr kumimoji="0" lang="en-GB" sz="1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Center</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GPU Max 1550 (128GB HBM, 600W)</a:t>
            </a:r>
          </a:p>
          <a:p>
            <a:pPr marL="1200150" marR="0" lvl="2"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1TB DDR5 RAM</a:t>
            </a:r>
          </a:p>
          <a:p>
            <a:pPr marL="742950" marR="0" lvl="1"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Two nodes each with:</a:t>
            </a:r>
          </a:p>
          <a:p>
            <a:pPr marL="1200150" marR="0" lvl="2"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 Intel Xeon CPU Max 9480 (56 cores, 64GB HBM, 350W) </a:t>
            </a:r>
          </a:p>
          <a:p>
            <a:pPr marL="1200150" marR="0" lvl="2"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1TB DDR5 RAM</a:t>
            </a:r>
          </a:p>
          <a:p>
            <a:pPr marL="742950" marR="0" lvl="1"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Nvidia InfiniBand 4× NDR200 (800 Gbit/s) interconnect</a:t>
            </a:r>
          </a:p>
          <a:p>
            <a:pPr marL="742950" marR="0" lvl="1"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Lenovo ThinkSystem Neptune direct water cooling</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Delivery expected: Q4 2023</a:t>
            </a:r>
          </a:p>
          <a:p>
            <a:pPr marL="1200150" marR="0" lvl="2" indent="-285750" algn="l" defTabSz="914400" rtl="0" eaLnBrk="1" fontAlgn="auto" latinLnBrk="0" hangingPunct="1">
              <a:lnSpc>
                <a:spcPct val="114000"/>
              </a:lnSpc>
              <a:spcBef>
                <a:spcPts val="50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Arial"/>
            </a:endParaRPr>
          </a:p>
          <a:p>
            <a:pPr marL="1200150" marR="0" lvl="2" indent="-285750" algn="l" defTabSz="914400" rtl="0" eaLnBrk="1" fontAlgn="auto" latinLnBrk="0" hangingPunct="1">
              <a:lnSpc>
                <a:spcPct val="114000"/>
              </a:lnSpc>
              <a:spcBef>
                <a:spcPts val="50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Arial"/>
            </a:endParaRPr>
          </a:p>
        </p:txBody>
      </p:sp>
      <p:pic>
        <p:nvPicPr>
          <p:cNvPr id="3" name="Picture 2">
            <a:extLst>
              <a:ext uri="{FF2B5EF4-FFF2-40B4-BE49-F238E27FC236}">
                <a16:creationId xmlns:a16="http://schemas.microsoft.com/office/drawing/2014/main" id="{0BE54FBE-8B31-D024-9D46-62B231AB3A97}"/>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560413" y="3980607"/>
            <a:ext cx="3791799" cy="1941948"/>
          </a:xfrm>
          <a:prstGeom prst="rect">
            <a:avLst/>
          </a:prstGeom>
          <a:noFill/>
          <a:ln>
            <a:noFill/>
          </a:ln>
        </p:spPr>
      </p:pic>
    </p:spTree>
    <p:extLst>
      <p:ext uri="{BB962C8B-B14F-4D97-AF65-F5344CB8AC3E}">
        <p14:creationId xmlns:p14="http://schemas.microsoft.com/office/powerpoint/2010/main" val="270828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a:off x="283679" y="4357440"/>
            <a:ext cx="11319742" cy="912960"/>
          </a:xfrm>
          <a:prstGeom prst="rect">
            <a:avLst/>
          </a:prstGeom>
          <a:noFill/>
          <a:ln>
            <a:noFill/>
          </a:ln>
          <a:effectLst>
            <a:outerShdw dist="50610" dir="3011665">
              <a:srgbClr val="000000"/>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tabLst>
                <a:tab pos="0" algn="l"/>
              </a:tabLst>
              <a:defRPr/>
            </a:pPr>
            <a:r>
              <a:rPr lang="en-US" b="1" spc="-1" dirty="0">
                <a:solidFill>
                  <a:srgbClr val="FFFFFF"/>
                </a:solidFill>
                <a:latin typeface="Montserrat"/>
              </a:rPr>
              <a:t>Prof Mark Wilkinson</a:t>
            </a:r>
            <a:endParaRPr lang="en-US" dirty="0"/>
          </a:p>
        </p:txBody>
      </p:sp>
      <p:sp>
        <p:nvSpPr>
          <p:cNvPr id="174" name="CustomShape 2"/>
          <p:cNvSpPr/>
          <p:nvPr/>
        </p:nvSpPr>
        <p:spPr>
          <a:xfrm>
            <a:off x="285480" y="2277000"/>
            <a:ext cx="9026686" cy="907920"/>
          </a:xfrm>
          <a:prstGeom prst="rect">
            <a:avLst/>
          </a:prstGeom>
          <a:noFill/>
          <a:ln>
            <a:noFill/>
          </a:ln>
          <a:effectLst>
            <a:outerShdw dist="50610" dir="3011665">
              <a:srgbClr val="000000"/>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defRPr/>
            </a:pPr>
            <a:r>
              <a:rPr lang="en-US" sz="3600" b="1" cap="all" spc="-1" dirty="0">
                <a:solidFill>
                  <a:srgbClr val="FFFFFF"/>
                </a:solidFill>
                <a:latin typeface="Montserrat ExtraBold"/>
              </a:rPr>
              <a:t>ARM-GPU testbed</a:t>
            </a:r>
            <a:endParaRPr lang="en-US" sz="3600" b="1" i="0" u="none" strike="noStrike" kern="1200" cap="all" spc="-1" normalizeH="0" baseline="0" noProof="0" dirty="0">
              <a:ln>
                <a:noFill/>
              </a:ln>
              <a:solidFill>
                <a:srgbClr val="FFFFFF"/>
              </a:solidFill>
              <a:effectLst/>
              <a:uLnTx/>
              <a:uFillTx/>
              <a:latin typeface="Montserrat ExtraBold"/>
            </a:endParaRPr>
          </a:p>
        </p:txBody>
      </p:sp>
      <p:sp>
        <p:nvSpPr>
          <p:cNvPr id="175" name="CustomShape 3"/>
          <p:cNvSpPr/>
          <p:nvPr/>
        </p:nvSpPr>
        <p:spPr>
          <a:xfrm>
            <a:off x="283680" y="5612400"/>
            <a:ext cx="5687280" cy="695160"/>
          </a:xfrm>
          <a:prstGeom prst="rect">
            <a:avLst/>
          </a:prstGeom>
          <a:noFill/>
          <a:ln>
            <a:noFill/>
          </a:ln>
          <a:effectLst>
            <a:outerShdw dist="50610" dir="3011665">
              <a:srgbClr val="000000"/>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GB" sz="1800" b="1" i="0" u="none" strike="noStrike" kern="1200" cap="none" spc="-1" normalizeH="0" baseline="0" noProof="0">
                <a:ln>
                  <a:noFill/>
                </a:ln>
                <a:solidFill>
                  <a:srgbClr val="FFFFFF"/>
                </a:solidFill>
                <a:effectLst/>
                <a:uLnTx/>
                <a:uFillTx/>
                <a:latin typeface="Montserrat"/>
                <a:ea typeface="DejaVu Sans"/>
              </a:rPr>
              <a:t>Engineer’s House, 11-12 October 2023</a:t>
            </a:r>
            <a:endParaRPr kumimoji="0" lang="en-GB" sz="18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22657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D2EFB-4AC5-37FE-58C8-0BC8EDA94BF8}"/>
              </a:ext>
            </a:extLst>
          </p:cNvPr>
          <p:cNvSpPr>
            <a:spLocks noGrp="1"/>
          </p:cNvSpPr>
          <p:nvPr>
            <p:ph type="title"/>
          </p:nvPr>
        </p:nvSpPr>
        <p:spPr>
          <a:xfrm>
            <a:off x="839788" y="365318"/>
            <a:ext cx="6269672" cy="647700"/>
          </a:xfrm>
        </p:spPr>
        <p:txBody>
          <a:bodyPr anchor="t"/>
          <a:lstStyle/>
          <a:p>
            <a:r>
              <a:rPr lang="en" dirty="0"/>
              <a:t>ARM </a:t>
            </a:r>
            <a:r>
              <a:rPr lang="en" dirty="0" err="1"/>
              <a:t>DevKit</a:t>
            </a:r>
            <a:r>
              <a:rPr lang="en" dirty="0"/>
              <a:t> testbed</a:t>
            </a:r>
            <a:endParaRPr lang="en-US" dirty="0"/>
          </a:p>
        </p:txBody>
      </p:sp>
      <p:sp>
        <p:nvSpPr>
          <p:cNvPr id="4" name="Text Placeholder 3">
            <a:extLst>
              <a:ext uri="{FF2B5EF4-FFF2-40B4-BE49-F238E27FC236}">
                <a16:creationId xmlns:a16="http://schemas.microsoft.com/office/drawing/2014/main" id="{9488FE29-106A-A312-76F7-E663864ECF99}"/>
              </a:ext>
            </a:extLst>
          </p:cNvPr>
          <p:cNvSpPr>
            <a:spLocks noGrp="1"/>
          </p:cNvSpPr>
          <p:nvPr>
            <p:ph type="body" sz="half" idx="2"/>
          </p:nvPr>
        </p:nvSpPr>
        <p:spPr>
          <a:xfrm>
            <a:off x="839788" y="884563"/>
            <a:ext cx="10331132" cy="4960419"/>
          </a:xfrm>
        </p:spPr>
        <p:txBody>
          <a:bodyPr lIns="91440" tIns="45720" rIns="91440" bIns="45720" anchor="t">
            <a:normAutofit lnSpcReduction="10000"/>
          </a:bodyPr>
          <a:lstStyle/>
          <a:p>
            <a:r>
              <a:rPr lang="en-GB" sz="1800" dirty="0">
                <a:latin typeface="Arial"/>
                <a:cs typeface="Arial"/>
              </a:rPr>
              <a:t>Funded by UKRI </a:t>
            </a:r>
            <a:r>
              <a:rPr lang="en-GB" sz="1800" err="1">
                <a:latin typeface="Arial"/>
                <a:cs typeface="Arial"/>
              </a:rPr>
              <a:t>ExCALIBUR</a:t>
            </a:r>
            <a:r>
              <a:rPr lang="en-GB" sz="1800" dirty="0">
                <a:latin typeface="Arial"/>
                <a:cs typeface="Arial"/>
              </a:rPr>
              <a:t> Hardware &amp; Enabling Software programme</a:t>
            </a:r>
            <a:endParaRPr lang="en-US" dirty="0"/>
          </a:p>
          <a:p>
            <a:r>
              <a:rPr lang="en-GB" sz="1800" dirty="0">
                <a:latin typeface="Arial"/>
                <a:cs typeface="Arial"/>
              </a:rPr>
              <a:t>• Four servers</a:t>
            </a:r>
            <a:endParaRPr lang="en-GB" dirty="0"/>
          </a:p>
          <a:p>
            <a:r>
              <a:rPr lang="en-GB" sz="1800" dirty="0">
                <a:latin typeface="Arial"/>
                <a:cs typeface="Arial"/>
              </a:rPr>
              <a:t>- 1x Ampere Altra Q80-30 CPU and 2x NVIDIA A100-40 GPUs</a:t>
            </a:r>
            <a:endParaRPr lang="en-GB" dirty="0"/>
          </a:p>
          <a:p>
            <a:r>
              <a:rPr lang="en-GB" sz="1800" dirty="0">
                <a:latin typeface="Arial"/>
                <a:cs typeface="Arial"/>
              </a:rPr>
              <a:t>- ~100TB </a:t>
            </a:r>
            <a:r>
              <a:rPr lang="en-GB" sz="1800" err="1">
                <a:latin typeface="Arial"/>
                <a:cs typeface="Arial"/>
              </a:rPr>
              <a:t>NVMe</a:t>
            </a:r>
            <a:r>
              <a:rPr lang="en-GB" sz="1800" dirty="0">
                <a:latin typeface="Arial"/>
                <a:cs typeface="Arial"/>
              </a:rPr>
              <a:t> storage system running </a:t>
            </a:r>
            <a:r>
              <a:rPr lang="en-GB" sz="1800" err="1">
                <a:latin typeface="Arial"/>
                <a:cs typeface="Arial"/>
              </a:rPr>
              <a:t>BeeGFS</a:t>
            </a:r>
            <a:r>
              <a:rPr lang="en-GB" sz="1800" dirty="0">
                <a:latin typeface="Arial"/>
                <a:cs typeface="Arial"/>
              </a:rPr>
              <a:t>.</a:t>
            </a:r>
            <a:endParaRPr lang="en-GB" dirty="0"/>
          </a:p>
          <a:p>
            <a:r>
              <a:rPr lang="en-GB" sz="1800">
                <a:latin typeface="Arial"/>
                <a:cs typeface="Arial"/>
              </a:rPr>
              <a:t>- Based on Gigabyte G242 platform, commissioned for NVIDIA’s “HPC Development Kit” programme.</a:t>
            </a:r>
            <a:endParaRPr lang="en-GB"/>
          </a:p>
          <a:p>
            <a:r>
              <a:rPr lang="en-GB" sz="1800">
                <a:latin typeface="Arial"/>
                <a:cs typeface="Arial"/>
              </a:rPr>
              <a:t>• Project builds on the University of Leicester’s experience managing ARM-based HPC systems (HPE/Arm/SUSE</a:t>
            </a:r>
            <a:endParaRPr lang="en-GB"/>
          </a:p>
          <a:p>
            <a:r>
              <a:rPr lang="en-GB" sz="1800" dirty="0">
                <a:latin typeface="Arial"/>
                <a:cs typeface="Arial"/>
              </a:rPr>
              <a:t>Catalyst UK programme)</a:t>
            </a:r>
          </a:p>
          <a:p>
            <a:r>
              <a:rPr lang="en-GB" sz="1800" dirty="0">
                <a:latin typeface="Arial"/>
                <a:cs typeface="Arial"/>
              </a:rPr>
              <a:t>• Project goals:</a:t>
            </a:r>
            <a:endParaRPr lang="en-GB" dirty="0"/>
          </a:p>
          <a:p>
            <a:pPr lvl="1"/>
            <a:r>
              <a:rPr lang="en-GB" sz="1600">
                <a:latin typeface="Arial"/>
                <a:cs typeface="Arial"/>
              </a:rPr>
              <a:t>- Investigate whether ARM servers work harmoniously with NVIDIA GPUs</a:t>
            </a:r>
          </a:p>
          <a:p>
            <a:pPr lvl="1"/>
            <a:r>
              <a:rPr lang="en-GB" sz="1600">
                <a:latin typeface="Arial"/>
                <a:cs typeface="Arial"/>
              </a:rPr>
              <a:t>- Understand, document and report any shortcomings.</a:t>
            </a:r>
            <a:endParaRPr lang="en-GB" sz="1600"/>
          </a:p>
          <a:p>
            <a:pPr lvl="1"/>
            <a:r>
              <a:rPr lang="en-GB" sz="1600">
                <a:latin typeface="Arial"/>
                <a:cs typeface="Arial"/>
              </a:rPr>
              <a:t>- Support users with code porting and optimisation</a:t>
            </a:r>
            <a:endParaRPr lang="en-GB" sz="1600"/>
          </a:p>
          <a:p>
            <a:r>
              <a:rPr lang="en-GB" sz="1800">
                <a:latin typeface="Arial"/>
                <a:cs typeface="Arial"/>
              </a:rPr>
              <a:t>• System installation straightforward</a:t>
            </a:r>
            <a:endParaRPr lang="en-GB"/>
          </a:p>
          <a:p>
            <a:pPr>
              <a:lnSpc>
                <a:spcPct val="100000"/>
              </a:lnSpc>
              <a:spcBef>
                <a:spcPts val="600"/>
              </a:spcBef>
            </a:pPr>
            <a:r>
              <a:rPr lang="en-GB" sz="1800" dirty="0">
                <a:latin typeface="Arial"/>
                <a:cs typeface="Arial"/>
              </a:rPr>
              <a:t>• To request access contact Mark Wilkinson (miw6@leicester.ac.uk) or Martin Hamilton</a:t>
            </a:r>
            <a:endParaRPr lang="en-GB" dirty="0"/>
          </a:p>
        </p:txBody>
      </p:sp>
    </p:spTree>
    <p:extLst>
      <p:ext uri="{BB962C8B-B14F-4D97-AF65-F5344CB8AC3E}">
        <p14:creationId xmlns:p14="http://schemas.microsoft.com/office/powerpoint/2010/main" val="1919445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D2EFB-4AC5-37FE-58C8-0BC8EDA94BF8}"/>
              </a:ext>
            </a:extLst>
          </p:cNvPr>
          <p:cNvSpPr>
            <a:spLocks noGrp="1"/>
          </p:cNvSpPr>
          <p:nvPr>
            <p:ph type="title"/>
          </p:nvPr>
        </p:nvSpPr>
        <p:spPr>
          <a:xfrm>
            <a:off x="839788" y="365318"/>
            <a:ext cx="6269672" cy="647700"/>
          </a:xfrm>
        </p:spPr>
        <p:txBody>
          <a:bodyPr anchor="t"/>
          <a:lstStyle/>
          <a:p>
            <a:r>
              <a:rPr lang="en" dirty="0"/>
              <a:t>Next steps</a:t>
            </a:r>
            <a:endParaRPr lang="en-GB" dirty="0"/>
          </a:p>
        </p:txBody>
      </p:sp>
      <p:sp>
        <p:nvSpPr>
          <p:cNvPr id="4" name="Text Placeholder 3">
            <a:extLst>
              <a:ext uri="{FF2B5EF4-FFF2-40B4-BE49-F238E27FC236}">
                <a16:creationId xmlns:a16="http://schemas.microsoft.com/office/drawing/2014/main" id="{9488FE29-106A-A312-76F7-E663864ECF99}"/>
              </a:ext>
            </a:extLst>
          </p:cNvPr>
          <p:cNvSpPr>
            <a:spLocks noGrp="1"/>
          </p:cNvSpPr>
          <p:nvPr>
            <p:ph type="body" sz="half" idx="2"/>
          </p:nvPr>
        </p:nvSpPr>
        <p:spPr>
          <a:xfrm>
            <a:off x="839788" y="884563"/>
            <a:ext cx="10331132" cy="4960419"/>
          </a:xfrm>
        </p:spPr>
        <p:txBody>
          <a:bodyPr lIns="91440" tIns="45720" rIns="91440" bIns="45720" anchor="t"/>
          <a:lstStyle/>
          <a:p>
            <a:pPr marL="0" lvl="0" indent="0" algn="l" rtl="0">
              <a:lnSpc>
                <a:spcPct val="100000"/>
              </a:lnSpc>
              <a:spcBef>
                <a:spcPts val="600"/>
              </a:spcBef>
              <a:spcAft>
                <a:spcPts val="0"/>
              </a:spcAft>
              <a:buNone/>
            </a:pPr>
            <a:r>
              <a:rPr lang="en-GB" sz="1800" b="1" dirty="0">
                <a:solidFill>
                  <a:srgbClr val="0072CE"/>
                </a:solidFill>
              </a:rPr>
              <a:t>Clean up and upstream OSPRay MPI-distributed AMR compositor code for </a:t>
            </a:r>
            <a:r>
              <a:rPr lang="en-GB" sz="1800" b="1" dirty="0" err="1">
                <a:solidFill>
                  <a:srgbClr val="0072CE"/>
                </a:solidFill>
              </a:rPr>
              <a:t>ParaView</a:t>
            </a:r>
            <a:endParaRPr lang="en-GB" sz="1800" b="1" dirty="0">
              <a:solidFill>
                <a:srgbClr val="0072CE"/>
              </a:solidFill>
            </a:endParaRPr>
          </a:p>
          <a:p>
            <a:pPr marL="438150" lvl="0" indent="-285750" algn="l" rtl="0">
              <a:lnSpc>
                <a:spcPct val="100000"/>
              </a:lnSpc>
              <a:spcBef>
                <a:spcPts val="0"/>
              </a:spcBef>
              <a:spcAft>
                <a:spcPts val="0"/>
              </a:spcAft>
              <a:buSzPts val="1200"/>
              <a:buFont typeface="Arial" panose="020B0604020202020204" pitchFamily="34" charset="0"/>
              <a:buChar char="•"/>
            </a:pPr>
            <a:r>
              <a:rPr lang="en-GB" dirty="0"/>
              <a:t>Code developed and tested using GRChombo in-situ instrumentation (‘22 Q3)</a:t>
            </a:r>
          </a:p>
          <a:p>
            <a:pPr marL="0" lvl="0" indent="0" algn="l" rtl="0">
              <a:lnSpc>
                <a:spcPct val="100000"/>
              </a:lnSpc>
              <a:spcBef>
                <a:spcPts val="600"/>
              </a:spcBef>
              <a:spcAft>
                <a:spcPts val="0"/>
              </a:spcAft>
              <a:buNone/>
            </a:pPr>
            <a:r>
              <a:rPr lang="en-GB" sz="1800" b="1" dirty="0">
                <a:solidFill>
                  <a:srgbClr val="0072CE"/>
                </a:solidFill>
              </a:rPr>
              <a:t>Continue development of GRTeclyn (2023-24)</a:t>
            </a:r>
          </a:p>
          <a:p>
            <a:pPr marL="438150" lvl="0" indent="-285750" algn="l" rtl="0">
              <a:lnSpc>
                <a:spcPct val="100000"/>
              </a:lnSpc>
              <a:spcBef>
                <a:spcPts val="0"/>
              </a:spcBef>
              <a:spcAft>
                <a:spcPts val="0"/>
              </a:spcAft>
              <a:buSzPts val="1200"/>
              <a:buFont typeface="Arial" panose="020B0604020202020204" pitchFamily="34" charset="0"/>
              <a:buChar char="•"/>
            </a:pPr>
            <a:r>
              <a:rPr lang="en-GB" dirty="0">
                <a:latin typeface="Arial"/>
                <a:cs typeface="Arial"/>
              </a:rPr>
              <a:t>Test, debug, profile and optimise on SYCL backend using testbed (’23 Q3-’24 Q1)</a:t>
            </a:r>
          </a:p>
          <a:p>
            <a:pPr marL="438150" lvl="0" indent="-285750" algn="l" rtl="0">
              <a:lnSpc>
                <a:spcPct val="100000"/>
              </a:lnSpc>
              <a:spcBef>
                <a:spcPts val="0"/>
              </a:spcBef>
              <a:spcAft>
                <a:spcPts val="0"/>
              </a:spcAft>
              <a:buSzPts val="1200"/>
              <a:buFont typeface="Arial" panose="020B0604020202020204" pitchFamily="34" charset="0"/>
              <a:buChar char="•"/>
            </a:pPr>
            <a:r>
              <a:rPr lang="en-GB" dirty="0"/>
              <a:t>Refactor and clean code (‘23 Q2-’24 Q3)</a:t>
            </a:r>
          </a:p>
          <a:p>
            <a:pPr marL="438150" lvl="0" indent="-285750" algn="l" rtl="0">
              <a:lnSpc>
                <a:spcPct val="100000"/>
              </a:lnSpc>
              <a:spcBef>
                <a:spcPts val="0"/>
              </a:spcBef>
              <a:spcAft>
                <a:spcPts val="0"/>
              </a:spcAft>
              <a:buSzPts val="1200"/>
              <a:buFont typeface="Arial" panose="020B0604020202020204" pitchFamily="34" charset="0"/>
              <a:buChar char="•"/>
            </a:pPr>
            <a:r>
              <a:rPr lang="en-GB" dirty="0"/>
              <a:t>Port ancillary GRChombo features to GRTeclyn (’23 Q3-’24 Q2)</a:t>
            </a:r>
          </a:p>
          <a:p>
            <a:pPr marL="438150" lvl="0" indent="-285750" algn="l" rtl="0">
              <a:lnSpc>
                <a:spcPct val="100000"/>
              </a:lnSpc>
              <a:spcBef>
                <a:spcPts val="0"/>
              </a:spcBef>
              <a:spcAft>
                <a:spcPts val="0"/>
              </a:spcAft>
              <a:buSzPts val="1200"/>
              <a:buFont typeface="Arial" panose="020B0604020202020204" pitchFamily="34" charset="0"/>
              <a:buChar char="•"/>
            </a:pPr>
            <a:r>
              <a:rPr lang="en-GB" dirty="0"/>
              <a:t>Public release (’23 Q4)</a:t>
            </a:r>
          </a:p>
          <a:p>
            <a:pPr marL="438150" lvl="0" indent="-285750" algn="l" rtl="0">
              <a:lnSpc>
                <a:spcPct val="100000"/>
              </a:lnSpc>
              <a:spcBef>
                <a:spcPts val="0"/>
              </a:spcBef>
              <a:spcAft>
                <a:spcPts val="0"/>
              </a:spcAft>
              <a:buSzPts val="1200"/>
              <a:buFont typeface="Arial" panose="020B0604020202020204" pitchFamily="34" charset="0"/>
              <a:buChar char="•"/>
            </a:pPr>
            <a:r>
              <a:rPr lang="en-GB" dirty="0"/>
              <a:t>Exchange knowledge and train GRChombo collaboration (’23 Q3-’24 Q2)</a:t>
            </a:r>
          </a:p>
          <a:p>
            <a:pPr marL="0" lvl="0" indent="0" algn="l" rtl="0">
              <a:lnSpc>
                <a:spcPct val="100000"/>
              </a:lnSpc>
              <a:spcBef>
                <a:spcPts val="600"/>
              </a:spcBef>
              <a:spcAft>
                <a:spcPts val="0"/>
              </a:spcAft>
              <a:buNone/>
            </a:pPr>
            <a:r>
              <a:rPr lang="en-GB" sz="1800" b="1" dirty="0">
                <a:solidFill>
                  <a:srgbClr val="0072CE"/>
                </a:solidFill>
              </a:rPr>
              <a:t>Deliver testbed system with the latest CPUs and GPUs (2023 Q4)</a:t>
            </a:r>
          </a:p>
          <a:p>
            <a:pPr marL="438150" lvl="0" indent="-285750" algn="l" rtl="0">
              <a:lnSpc>
                <a:spcPct val="100000"/>
              </a:lnSpc>
              <a:spcBef>
                <a:spcPts val="0"/>
              </a:spcBef>
              <a:spcAft>
                <a:spcPts val="0"/>
              </a:spcAft>
              <a:buSzPts val="1200"/>
              <a:buFont typeface="Arial" panose="020B0604020202020204" pitchFamily="34" charset="0"/>
              <a:buChar char="•"/>
            </a:pPr>
            <a:r>
              <a:rPr lang="en-GB" dirty="0"/>
              <a:t>ExCALIBUR funding received and order placed (‘23 Q3)</a:t>
            </a:r>
          </a:p>
          <a:p>
            <a:pPr marL="438150" lvl="0" indent="-285750" algn="l" rtl="0">
              <a:lnSpc>
                <a:spcPct val="100000"/>
              </a:lnSpc>
              <a:spcBef>
                <a:spcPts val="0"/>
              </a:spcBef>
              <a:spcAft>
                <a:spcPts val="0"/>
              </a:spcAft>
              <a:buSzPts val="1200"/>
              <a:buFont typeface="Arial" panose="020B0604020202020204" pitchFamily="34" charset="0"/>
              <a:buChar char="•"/>
            </a:pPr>
            <a:r>
              <a:rPr lang="en-GB" dirty="0"/>
              <a:t>Make available to ExCALIBUR researchers (’24 Q1)</a:t>
            </a:r>
          </a:p>
          <a:p>
            <a:pPr marL="0" lvl="0" indent="0" algn="l" rtl="0">
              <a:lnSpc>
                <a:spcPct val="100000"/>
              </a:lnSpc>
              <a:spcBef>
                <a:spcPts val="600"/>
              </a:spcBef>
              <a:spcAft>
                <a:spcPts val="0"/>
              </a:spcAft>
              <a:buNone/>
            </a:pPr>
            <a:r>
              <a:rPr lang="en-GB" sz="1800" b="1" dirty="0">
                <a:solidFill>
                  <a:srgbClr val="0072CE"/>
                </a:solidFill>
              </a:rPr>
              <a:t>Expand portfolio to ML applications for LIGO GW data analysis (2023-24)</a:t>
            </a:r>
          </a:p>
          <a:p>
            <a:pPr marL="438150" lvl="0" indent="-285750" algn="l" rtl="0">
              <a:lnSpc>
                <a:spcPct val="100000"/>
              </a:lnSpc>
              <a:spcBef>
                <a:spcPts val="0"/>
              </a:spcBef>
              <a:spcAft>
                <a:spcPts val="0"/>
              </a:spcAft>
              <a:buSzPts val="1200"/>
              <a:buFont typeface="Arial" panose="020B0604020202020204" pitchFamily="34" charset="0"/>
              <a:buChar char="•"/>
            </a:pPr>
            <a:r>
              <a:rPr lang="en-GB" dirty="0"/>
              <a:t>Test deep learning GW and other ML/AI tools using the </a:t>
            </a:r>
            <a:r>
              <a:rPr lang="en-GB" dirty="0" err="1"/>
              <a:t>oneAPI</a:t>
            </a:r>
            <a:r>
              <a:rPr lang="en-GB" dirty="0"/>
              <a:t> libraries from Intel (’23 Q3-4)</a:t>
            </a:r>
          </a:p>
          <a:p>
            <a:pPr marL="438150" indent="-285750">
              <a:lnSpc>
                <a:spcPct val="100000"/>
              </a:lnSpc>
              <a:spcBef>
                <a:spcPts val="0"/>
              </a:spcBef>
              <a:buSzPts val="1200"/>
              <a:buFont typeface="Arial,Sans-Serif" panose="020B0604020202020204" pitchFamily="34" charset="0"/>
              <a:buChar char="•"/>
            </a:pPr>
            <a:r>
              <a:rPr lang="en-GB" dirty="0">
                <a:latin typeface="Arial"/>
                <a:cs typeface="Arial"/>
              </a:rPr>
              <a:t>Optimize on the Intel GPU testbed.(’24 Q1-2)</a:t>
            </a:r>
          </a:p>
          <a:p>
            <a:pPr>
              <a:lnSpc>
                <a:spcPct val="100000"/>
              </a:lnSpc>
              <a:spcBef>
                <a:spcPts val="600"/>
              </a:spcBef>
              <a:buSzPts val="1200"/>
            </a:pPr>
            <a:r>
              <a:rPr lang="en-GB" sz="1800" b="1" dirty="0">
                <a:solidFill>
                  <a:srgbClr val="0072CE"/>
                </a:solidFill>
                <a:latin typeface="Arial"/>
                <a:cs typeface="Arial"/>
              </a:rPr>
              <a:t>MPhil in Data Intensive Science expansion plans</a:t>
            </a:r>
          </a:p>
          <a:p>
            <a:pPr marL="438150" indent="-285750">
              <a:lnSpc>
                <a:spcPct val="100000"/>
              </a:lnSpc>
              <a:spcBef>
                <a:spcPts val="0"/>
              </a:spcBef>
              <a:buSzPts val="1200"/>
              <a:buFont typeface="Arial,Sans-Serif" panose="020B0604020202020204" pitchFamily="34" charset="0"/>
              <a:buChar char="•"/>
            </a:pPr>
            <a:r>
              <a:rPr lang="en-GB" dirty="0">
                <a:latin typeface="Arial"/>
                <a:cs typeface="Arial"/>
              </a:rPr>
              <a:t>Cohort to grow to 100 over next 3 years</a:t>
            </a:r>
          </a:p>
          <a:p>
            <a:pPr marL="438150" indent="-285750">
              <a:lnSpc>
                <a:spcPct val="100000"/>
              </a:lnSpc>
              <a:spcBef>
                <a:spcPts val="0"/>
              </a:spcBef>
              <a:buSzPts val="1200"/>
              <a:buFont typeface="Arial,Sans-Serif" panose="020B0604020202020204" pitchFamily="34" charset="0"/>
              <a:buChar char="•"/>
            </a:pPr>
            <a:r>
              <a:rPr lang="en-GB" dirty="0">
                <a:latin typeface="Arial"/>
                <a:cs typeface="Arial"/>
              </a:rPr>
              <a:t>MPhil teaching about ML/AI HPC workloads (incl. SYCL)</a:t>
            </a:r>
          </a:p>
          <a:p>
            <a:pPr marL="438150" indent="-285750">
              <a:lnSpc>
                <a:spcPct val="100000"/>
              </a:lnSpc>
              <a:spcBef>
                <a:spcPts val="0"/>
              </a:spcBef>
              <a:buSzPts val="1200"/>
              <a:buFont typeface="Arial,Sans-Serif" panose="020B0604020202020204" pitchFamily="34" charset="0"/>
              <a:buChar char="•"/>
            </a:pPr>
            <a:r>
              <a:rPr lang="en-GB" dirty="0">
                <a:latin typeface="Arial"/>
                <a:cs typeface="Arial"/>
              </a:rPr>
              <a:t>Will support multiple CDT PhD programmes</a:t>
            </a:r>
            <a:endParaRPr lang="en-GB" dirty="0"/>
          </a:p>
        </p:txBody>
      </p:sp>
      <p:pic>
        <p:nvPicPr>
          <p:cNvPr id="3" name="Picture 2" descr="A close up of a sign&#10;&#10;Description automatically generated">
            <a:extLst>
              <a:ext uri="{FF2B5EF4-FFF2-40B4-BE49-F238E27FC236}">
                <a16:creationId xmlns:a16="http://schemas.microsoft.com/office/drawing/2014/main" id="{41114700-E284-2874-C8D2-E7DEC19098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41306" y="5253600"/>
            <a:ext cx="3219546" cy="1182763"/>
          </a:xfrm>
          <a:prstGeom prst="rect">
            <a:avLst/>
          </a:prstGeom>
        </p:spPr>
      </p:pic>
    </p:spTree>
    <p:extLst>
      <p:ext uri="{BB962C8B-B14F-4D97-AF65-F5344CB8AC3E}">
        <p14:creationId xmlns:p14="http://schemas.microsoft.com/office/powerpoint/2010/main" val="2122938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258120" y="411480"/>
            <a:ext cx="11736720" cy="442440"/>
          </a:xfrm>
          <a:prstGeom prst="rect">
            <a:avLst/>
          </a:prstGeom>
          <a:noFill/>
          <a:ln w="0">
            <a:noFill/>
          </a:ln>
        </p:spPr>
        <p:txBody>
          <a:bodyPr lIns="0" tIns="0" rIns="0" bIns="0" anchor="b">
            <a:noAutofit/>
          </a:bodyPr>
          <a:lstStyle/>
          <a:p>
            <a:pPr indent="0">
              <a:lnSpc>
                <a:spcPct val="90000"/>
              </a:lnSpc>
              <a:buNone/>
              <a:tabLst>
                <a:tab pos="0" algn="l"/>
              </a:tabLst>
            </a:pPr>
            <a:r>
              <a:rPr lang="en-GB" sz="3200" b="1" strike="noStrike" spc="-1" dirty="0">
                <a:solidFill>
                  <a:srgbClr val="000000"/>
                </a:solidFill>
                <a:latin typeface="Arial"/>
              </a:rPr>
              <a:t>Hardware &amp; Enabling Software – Lightning Talks</a:t>
            </a:r>
            <a:endParaRPr lang="en-GB" sz="3200" b="0" strike="noStrike" spc="-1" dirty="0">
              <a:solidFill>
                <a:srgbClr val="000000"/>
              </a:solidFill>
              <a:latin typeface="Arial"/>
            </a:endParaRPr>
          </a:p>
        </p:txBody>
      </p:sp>
      <p:sp>
        <p:nvSpPr>
          <p:cNvPr id="97" name="Rectangle 96"/>
          <p:cNvSpPr/>
          <p:nvPr/>
        </p:nvSpPr>
        <p:spPr>
          <a:xfrm>
            <a:off x="359999" y="1260000"/>
            <a:ext cx="10633821" cy="5209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Clr>
                <a:srgbClr val="000000"/>
              </a:buClr>
              <a:buSzPct val="45000"/>
            </a:pPr>
            <a:r>
              <a:rPr lang="en-GB" sz="2400" b="1" strike="noStrike" spc="-1" dirty="0">
                <a:solidFill>
                  <a:srgbClr val="000000"/>
                </a:solidFill>
                <a:latin typeface="Arial"/>
              </a:rPr>
              <a:t>Speakers in this session:</a:t>
            </a:r>
          </a:p>
          <a:p>
            <a:pPr>
              <a:lnSpc>
                <a:spcPct val="100000"/>
              </a:lnSpc>
              <a:buClr>
                <a:srgbClr val="000000"/>
              </a:buClr>
              <a:buSzPct val="45000"/>
            </a:pPr>
            <a:endParaRPr lang="en-GB" sz="2400" b="0" strike="noStrike" spc="-1" dirty="0">
              <a:solidFill>
                <a:srgbClr val="000000"/>
              </a:solidFill>
              <a:latin typeface="Arial"/>
            </a:endParaRPr>
          </a:p>
          <a:p>
            <a:pPr marL="342900" indent="-342900">
              <a:buClr>
                <a:srgbClr val="000000"/>
              </a:buClr>
              <a:buSzPct val="45000"/>
              <a:buFont typeface="Arial"/>
              <a:buChar char="•"/>
            </a:pPr>
            <a:r>
              <a:rPr lang="en-GB" sz="2400" b="0" strike="noStrike" spc="-1" dirty="0" err="1">
                <a:solidFill>
                  <a:srgbClr val="000000"/>
                </a:solidFill>
                <a:latin typeface="Arial"/>
              </a:rPr>
              <a:t>Ilektra</a:t>
            </a:r>
            <a:r>
              <a:rPr lang="en-GB" sz="2400" b="0" strike="noStrike" spc="-1" dirty="0">
                <a:solidFill>
                  <a:srgbClr val="000000"/>
                </a:solidFill>
                <a:latin typeface="Arial"/>
              </a:rPr>
              <a:t> </a:t>
            </a:r>
            <a:r>
              <a:rPr lang="en-GB" sz="2400" b="0" strike="noStrike" spc="-1" dirty="0" err="1">
                <a:solidFill>
                  <a:srgbClr val="000000"/>
                </a:solidFill>
                <a:latin typeface="Arial"/>
              </a:rPr>
              <a:t>Christidi</a:t>
            </a:r>
            <a:r>
              <a:rPr lang="en-GB" sz="2400" b="0" strike="noStrike" spc="-1" dirty="0">
                <a:solidFill>
                  <a:srgbClr val="000000"/>
                </a:solidFill>
                <a:latin typeface="Arial"/>
              </a:rPr>
              <a:t> – </a:t>
            </a:r>
            <a:r>
              <a:rPr lang="en-GB" sz="2400" b="0" strike="noStrike" spc="-1" dirty="0" err="1">
                <a:solidFill>
                  <a:srgbClr val="000000"/>
                </a:solidFill>
                <a:latin typeface="Arial"/>
              </a:rPr>
              <a:t>Exascale</a:t>
            </a:r>
            <a:r>
              <a:rPr lang="en-GB" sz="2400" b="0" strike="noStrike" spc="-1" dirty="0">
                <a:solidFill>
                  <a:srgbClr val="000000"/>
                </a:solidFill>
                <a:latin typeface="Arial"/>
              </a:rPr>
              <a:t> Benchmarking</a:t>
            </a:r>
            <a:br>
              <a:rPr sz="2400" dirty="0"/>
            </a:br>
            <a:r>
              <a:rPr lang="en-GB" sz="2400" spc="-1" dirty="0">
                <a:solidFill>
                  <a:srgbClr val="000000"/>
                </a:solidFill>
                <a:latin typeface="Arial"/>
              </a:rPr>
              <a:t> </a:t>
            </a:r>
            <a:endParaRPr lang="en-GB" sz="2400" b="0" strike="noStrike" spc="-1" dirty="0">
              <a:solidFill>
                <a:srgbClr val="000000"/>
              </a:solidFill>
              <a:latin typeface="Arial"/>
            </a:endParaRPr>
          </a:p>
          <a:p>
            <a:pPr marL="342900" indent="-342900">
              <a:lnSpc>
                <a:spcPct val="100000"/>
              </a:lnSpc>
              <a:buClr>
                <a:srgbClr val="000000"/>
              </a:buClr>
              <a:buSzPct val="45000"/>
              <a:buFont typeface="Arial"/>
              <a:buChar char="•"/>
            </a:pPr>
            <a:r>
              <a:rPr lang="en-GB" sz="2400" b="0" strike="noStrike" spc="-1" dirty="0">
                <a:solidFill>
                  <a:srgbClr val="000000"/>
                </a:solidFill>
                <a:latin typeface="Arial"/>
              </a:rPr>
              <a:t>Alastair Basden – CXL testbed and other H&amp;ES projects at Durham</a:t>
            </a:r>
          </a:p>
          <a:p>
            <a:pPr marL="342900" indent="-342900">
              <a:lnSpc>
                <a:spcPct val="100000"/>
              </a:lnSpc>
              <a:buClr>
                <a:srgbClr val="000000"/>
              </a:buClr>
              <a:buSzPct val="45000"/>
              <a:buFont typeface="Arial"/>
              <a:buChar char="•"/>
            </a:pPr>
            <a:endParaRPr lang="en-GB" sz="2400" b="0" strike="noStrike" spc="-1" dirty="0">
              <a:solidFill>
                <a:srgbClr val="000000"/>
              </a:solidFill>
              <a:latin typeface="Arial"/>
            </a:endParaRPr>
          </a:p>
          <a:p>
            <a:pPr marL="342900" indent="-342900">
              <a:lnSpc>
                <a:spcPct val="100000"/>
              </a:lnSpc>
              <a:buClr>
                <a:srgbClr val="000000"/>
              </a:buClr>
              <a:buSzPct val="45000"/>
              <a:buFont typeface="Arial"/>
              <a:buChar char="•"/>
            </a:pPr>
            <a:r>
              <a:rPr lang="en-GB" sz="2400" b="0" strike="noStrike" spc="-1" dirty="0">
                <a:solidFill>
                  <a:srgbClr val="000000"/>
                </a:solidFill>
                <a:latin typeface="Arial"/>
              </a:rPr>
              <a:t>Nick Brown – RISC-V testbed</a:t>
            </a:r>
          </a:p>
          <a:p>
            <a:pPr marL="342900" indent="-342900">
              <a:lnSpc>
                <a:spcPct val="100000"/>
              </a:lnSpc>
              <a:buClr>
                <a:srgbClr val="000000"/>
              </a:buClr>
              <a:buSzPct val="45000"/>
              <a:buFont typeface="Arial"/>
              <a:buChar char="•"/>
            </a:pPr>
            <a:endParaRPr lang="en-GB" sz="2400" b="0" strike="noStrike" spc="-1" dirty="0">
              <a:solidFill>
                <a:srgbClr val="000000"/>
              </a:solidFill>
              <a:latin typeface="Arial"/>
            </a:endParaRPr>
          </a:p>
          <a:p>
            <a:pPr marL="342900" indent="-342900">
              <a:lnSpc>
                <a:spcPct val="100000"/>
              </a:lnSpc>
              <a:buClr>
                <a:srgbClr val="000000"/>
              </a:buClr>
              <a:buSzPct val="45000"/>
              <a:buFont typeface="Arial"/>
              <a:buChar char="•"/>
            </a:pPr>
            <a:r>
              <a:rPr lang="en-GB" sz="2400" b="0" strike="noStrike" spc="-1" dirty="0">
                <a:solidFill>
                  <a:srgbClr val="000000"/>
                </a:solidFill>
                <a:latin typeface="Arial"/>
              </a:rPr>
              <a:t>Paul Shellard – In-situ Visualization / Ponte Vecchio testbed</a:t>
            </a:r>
          </a:p>
          <a:p>
            <a:pPr marL="342900" indent="-342900">
              <a:lnSpc>
                <a:spcPct val="100000"/>
              </a:lnSpc>
              <a:buClr>
                <a:srgbClr val="000000"/>
              </a:buClr>
              <a:buSzPct val="45000"/>
              <a:buFont typeface="Arial"/>
              <a:buChar char="•"/>
            </a:pPr>
            <a:endParaRPr lang="en-GB" sz="2400" b="0" strike="noStrike" spc="-1" dirty="0">
              <a:solidFill>
                <a:srgbClr val="000000"/>
              </a:solidFill>
              <a:latin typeface="Arial"/>
            </a:endParaRPr>
          </a:p>
          <a:p>
            <a:pPr marL="342900" indent="-342900">
              <a:lnSpc>
                <a:spcPct val="100000"/>
              </a:lnSpc>
              <a:buClr>
                <a:srgbClr val="000000"/>
              </a:buClr>
              <a:buSzPct val="45000"/>
              <a:buFont typeface="Arial"/>
              <a:buChar char="•"/>
            </a:pPr>
            <a:r>
              <a:rPr lang="en-GB" sz="2400" spc="-1" dirty="0">
                <a:solidFill>
                  <a:srgbClr val="000000"/>
                </a:solidFill>
                <a:latin typeface="Arial"/>
              </a:rPr>
              <a:t>Mark Wilkinson – ARM-GPU testbed</a:t>
            </a:r>
          </a:p>
          <a:p>
            <a:pPr>
              <a:lnSpc>
                <a:spcPct val="100000"/>
              </a:lnSpc>
              <a:buClr>
                <a:srgbClr val="000000"/>
              </a:buClr>
              <a:buSzPct val="45000"/>
            </a:pPr>
            <a:endParaRPr lang="en-GB" sz="2400" b="0" strike="noStrike" spc="-1" dirty="0">
              <a:solidFill>
                <a:srgbClr val="000000"/>
              </a:solidFill>
              <a:latin typeface="Arial"/>
            </a:endParaRPr>
          </a:p>
        </p:txBody>
      </p:sp>
      <p:sp>
        <p:nvSpPr>
          <p:cNvPr id="3" name="PlaceHolder 2"/>
          <p:cNvSpPr>
            <a:spLocks noGrp="1"/>
          </p:cNvSpPr>
          <p:nvPr>
            <p:ph type="sldNum" idx="1"/>
          </p:nvPr>
        </p:nvSpPr>
        <p:spPr/>
        <p:txBody>
          <a:bodyPr/>
          <a:lstStyle/>
          <a:p>
            <a:fld id="{C9938FA0-05AA-406D-B49F-B7CE89D68D72}" type="slidenum">
              <a:t>3</a:t>
            </a:fld>
            <a:endParaRPr/>
          </a:p>
        </p:txBody>
      </p:sp>
    </p:spTree>
    <p:extLst>
      <p:ext uri="{BB962C8B-B14F-4D97-AF65-F5344CB8AC3E}">
        <p14:creationId xmlns:p14="http://schemas.microsoft.com/office/powerpoint/2010/main" val="1378546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a:off x="283680" y="4357440"/>
            <a:ext cx="6771240" cy="912960"/>
          </a:xfrm>
          <a:prstGeom prst="rect">
            <a:avLst/>
          </a:prstGeom>
          <a:noFill/>
          <a:ln>
            <a:noFill/>
          </a:ln>
          <a:effectLst>
            <a:outerShdw dist="50610" dir="3011665">
              <a:srgbClr val="000000"/>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1800" b="1" i="0" u="none" strike="noStrike" kern="1200" cap="none" spc="-1" normalizeH="0" baseline="0" noProof="0">
                <a:ln>
                  <a:noFill/>
                </a:ln>
                <a:solidFill>
                  <a:srgbClr val="FFFFFF"/>
                </a:solidFill>
                <a:effectLst/>
                <a:uLnTx/>
                <a:uFillTx/>
                <a:latin typeface="Montserrat"/>
                <a:ea typeface="Arial"/>
              </a:rPr>
              <a:t>Ilektra Christidi, Tuomas Koskela, Mose Giordano, Tom Deakin, Kaan Olgu, Chris Maynard, David Case, Emily Dubrovska,</a:t>
            </a:r>
            <a:r>
              <a:rPr kumimoji="0" lang="en-US" sz="1800" b="1" i="0" u="none" strike="noStrike" kern="1200" cap="none" spc="-1" normalizeH="0" baseline="0" noProof="0">
                <a:ln>
                  <a:noFill/>
                </a:ln>
                <a:solidFill>
                  <a:srgbClr val="FFFFFF"/>
                </a:solidFill>
                <a:effectLst/>
                <a:uLnTx/>
                <a:uFillTx/>
                <a:latin typeface="Arial"/>
                <a:ea typeface="Arial"/>
              </a:rPr>
              <a:t> </a:t>
            </a:r>
            <a:r>
              <a:rPr kumimoji="0" lang="en-US" sz="1800" b="1" i="0" u="none" strike="noStrike" kern="1200" cap="none" spc="-1" normalizeH="0" baseline="0" noProof="0">
                <a:ln>
                  <a:noFill/>
                </a:ln>
                <a:solidFill>
                  <a:srgbClr val="FFFFFF"/>
                </a:solidFill>
                <a:effectLst/>
                <a:uLnTx/>
                <a:uFillTx/>
                <a:latin typeface="Montserrat"/>
                <a:ea typeface="Arial"/>
              </a:rPr>
              <a:t>Jamie Quinn</a:t>
            </a:r>
            <a:endParaRPr kumimoji="0" lang="en-GB" sz="1800" b="0" i="0" u="none" strike="noStrike" kern="1200" cap="none" spc="-1" normalizeH="0" baseline="0" noProof="0">
              <a:ln>
                <a:noFill/>
              </a:ln>
              <a:solidFill>
                <a:prstClr val="black"/>
              </a:solidFill>
              <a:effectLst/>
              <a:uLnTx/>
              <a:uFillTx/>
              <a:latin typeface="Arial"/>
            </a:endParaRPr>
          </a:p>
        </p:txBody>
      </p:sp>
      <p:sp>
        <p:nvSpPr>
          <p:cNvPr id="174" name="CustomShape 2"/>
          <p:cNvSpPr/>
          <p:nvPr/>
        </p:nvSpPr>
        <p:spPr>
          <a:xfrm>
            <a:off x="285480" y="2277000"/>
            <a:ext cx="7562520" cy="907920"/>
          </a:xfrm>
          <a:prstGeom prst="rect">
            <a:avLst/>
          </a:prstGeom>
          <a:noFill/>
          <a:ln>
            <a:noFill/>
          </a:ln>
          <a:effectLst>
            <a:outerShdw dist="50610" dir="3011665">
              <a:srgbClr val="000000"/>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all" spc="-1" normalizeH="0" baseline="0" noProof="0">
                <a:ln>
                  <a:noFill/>
                </a:ln>
                <a:solidFill>
                  <a:srgbClr val="FFFFFF"/>
                </a:solidFill>
                <a:effectLst/>
                <a:uLnTx/>
                <a:uFillTx/>
                <a:latin typeface="Montserrat ExtraBold"/>
                <a:ea typeface="DejaVu Sans"/>
              </a:rPr>
              <a:t>Benchmarking for Performance portable excalibur applications</a:t>
            </a:r>
            <a:endParaRPr kumimoji="0" lang="en-GB" sz="3600" b="0" i="0" u="none" strike="noStrike" kern="1200" cap="none" spc="-1" normalizeH="0" baseline="0" noProof="0">
              <a:ln>
                <a:noFill/>
              </a:ln>
              <a:solidFill>
                <a:prstClr val="black"/>
              </a:solidFill>
              <a:effectLst/>
              <a:uLnTx/>
              <a:uFillTx/>
              <a:latin typeface="Arial"/>
            </a:endParaRPr>
          </a:p>
        </p:txBody>
      </p:sp>
      <p:sp>
        <p:nvSpPr>
          <p:cNvPr id="175" name="CustomShape 3"/>
          <p:cNvSpPr/>
          <p:nvPr/>
        </p:nvSpPr>
        <p:spPr>
          <a:xfrm>
            <a:off x="283680" y="5612400"/>
            <a:ext cx="5687280" cy="695160"/>
          </a:xfrm>
          <a:prstGeom prst="rect">
            <a:avLst/>
          </a:prstGeom>
          <a:noFill/>
          <a:ln>
            <a:noFill/>
          </a:ln>
          <a:effectLst>
            <a:outerShdw dist="50610" dir="3011665">
              <a:srgbClr val="000000"/>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GB" sz="1800" b="1" i="0" u="none" strike="noStrike" kern="1200" cap="none" spc="-1" normalizeH="0" baseline="0" noProof="0">
                <a:ln>
                  <a:noFill/>
                </a:ln>
                <a:solidFill>
                  <a:srgbClr val="FFFFFF"/>
                </a:solidFill>
                <a:effectLst/>
                <a:uLnTx/>
                <a:uFillTx/>
                <a:latin typeface="Montserrat"/>
                <a:ea typeface="DejaVu Sans"/>
              </a:rPr>
              <a:t>Engineer’s House, 11-12 October 2023</a:t>
            </a:r>
            <a:endParaRPr kumimoji="0" lang="en-GB" sz="1800" b="0" i="0" u="none" strike="noStrike" kern="1200" cap="none" spc="-1" normalizeH="0" baseline="0" noProof="0">
              <a:ln>
                <a:noFill/>
              </a:ln>
              <a:solidFill>
                <a:prstClr val="black"/>
              </a:solidFill>
              <a:effectLst/>
              <a:uLnTx/>
              <a:uFillTx/>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1"/>
          <p:cNvSpPr/>
          <p:nvPr/>
        </p:nvSpPr>
        <p:spPr>
          <a:xfrm>
            <a:off x="258120" y="411480"/>
            <a:ext cx="11736000" cy="44172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000000"/>
                </a:solidFill>
                <a:effectLst/>
                <a:uLnTx/>
                <a:uFillTx/>
                <a:latin typeface="Arial"/>
                <a:ea typeface="DejaVu Sans"/>
              </a:rPr>
              <a:t>Project Status</a:t>
            </a:r>
            <a:endParaRPr kumimoji="0" lang="en-GB" sz="3200" b="0" i="0" u="none" strike="noStrike" kern="1200" cap="none" spc="-1" normalizeH="0" baseline="0" noProof="0" dirty="0">
              <a:ln>
                <a:noFill/>
              </a:ln>
              <a:solidFill>
                <a:prstClr val="black"/>
              </a:solidFill>
              <a:effectLst/>
              <a:uLnTx/>
              <a:uFillTx/>
              <a:latin typeface="Arial"/>
            </a:endParaRPr>
          </a:p>
        </p:txBody>
      </p:sp>
      <p:sp>
        <p:nvSpPr>
          <p:cNvPr id="177" name="CustomShape 2"/>
          <p:cNvSpPr/>
          <p:nvPr/>
        </p:nvSpPr>
        <p:spPr>
          <a:xfrm>
            <a:off x="11392560" y="6328800"/>
            <a:ext cx="781920" cy="41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24A314-02EC-43D7-B546-68B83252CF25}" type="slidenum">
              <a:rPr kumimoji="0" lang="en-US" sz="2000" b="1" i="0" u="none" strike="noStrike" kern="1200" cap="none" spc="-1" normalizeH="0" baseline="0" noProof="0" dirty="0">
                <a:ln>
                  <a:noFill/>
                </a:ln>
                <a:solidFill>
                  <a:srgbClr val="000000"/>
                </a:solidFill>
                <a:effectLst/>
                <a:uLnTx/>
                <a:uFillTx/>
                <a:latin typeface="Arial"/>
                <a:ea typeface="DejaVu San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GB" sz="2000" b="0" i="0" u="none" strike="noStrike" kern="1200" cap="none" spc="-1" normalizeH="0" baseline="0" noProof="0" dirty="0">
              <a:ln>
                <a:noFill/>
              </a:ln>
              <a:solidFill>
                <a:prstClr val="black"/>
              </a:solidFill>
              <a:effectLst/>
              <a:uLnTx/>
              <a:uFillTx/>
              <a:latin typeface="Arial"/>
            </a:endParaRPr>
          </a:p>
        </p:txBody>
      </p:sp>
      <p:sp>
        <p:nvSpPr>
          <p:cNvPr id="179" name="CustomShape 4"/>
          <p:cNvSpPr/>
          <p:nvPr/>
        </p:nvSpPr>
        <p:spPr>
          <a:xfrm>
            <a:off x="468000" y="1152000"/>
            <a:ext cx="8386920" cy="500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0000"/>
                </a:solidFill>
                <a:effectLst/>
                <a:uLnTx/>
                <a:uFillTx/>
                <a:latin typeface="Arial"/>
                <a:ea typeface="DejaVu Sans"/>
              </a:rPr>
              <a:t>Aims </a:t>
            </a:r>
            <a:endParaRPr kumimoji="0" lang="en-GB" sz="2200" b="0" i="0" u="none" strike="noStrike" kern="1200" cap="none" spc="-1" normalizeH="0" baseline="0" noProof="0" dirty="0">
              <a:ln>
                <a:noFill/>
              </a:ln>
              <a:solidFill>
                <a:prstClr val="black"/>
              </a:solidFill>
              <a:effectLst/>
              <a:uLnTx/>
              <a:uFillTx/>
              <a:latin typeface="Arial"/>
            </a:endParaRPr>
          </a:p>
          <a:p>
            <a:pPr marL="344170" marR="0" lvl="0" indent="-342900" algn="l" defTabSz="914400" rtl="0" eaLnBrk="1" fontAlgn="auto" latinLnBrk="0" hangingPunct="1">
              <a:lnSpc>
                <a:spcPct val="100000"/>
              </a:lnSpc>
              <a:spcBef>
                <a:spcPts val="0"/>
              </a:spcBef>
              <a:spcAft>
                <a:spcPts val="283"/>
              </a:spcAft>
              <a:buClr>
                <a:srgbClr val="000000"/>
              </a:buClr>
              <a:buSzPct val="45000"/>
              <a:buFont typeface="Arial"/>
              <a:buChar char="•"/>
              <a:tabLst/>
              <a:defRPr/>
            </a:pPr>
            <a:r>
              <a:rPr kumimoji="0" lang="en-GB" sz="2200" b="0" i="0" u="none" strike="noStrike" kern="1200" cap="none" spc="-1" normalizeH="0" baseline="0" noProof="0" dirty="0">
                <a:ln>
                  <a:noFill/>
                </a:ln>
                <a:solidFill>
                  <a:srgbClr val="000000"/>
                </a:solidFill>
                <a:effectLst/>
                <a:uLnTx/>
                <a:uFillTx/>
                <a:latin typeface="Arial"/>
                <a:ea typeface="DejaVu Sans"/>
              </a:rPr>
              <a:t>A framework for </a:t>
            </a:r>
            <a:r>
              <a:rPr kumimoji="0" lang="en-GB" sz="2200" b="1" i="0" u="none" strike="noStrike" kern="1200" cap="none" spc="-1" normalizeH="0" baseline="0" noProof="0" dirty="0">
                <a:ln>
                  <a:noFill/>
                </a:ln>
                <a:solidFill>
                  <a:srgbClr val="000000"/>
                </a:solidFill>
                <a:effectLst/>
                <a:uLnTx/>
                <a:uFillTx/>
                <a:latin typeface="Arial"/>
                <a:ea typeface="DejaVu Sans"/>
              </a:rPr>
              <a:t>automated</a:t>
            </a:r>
            <a:r>
              <a:rPr kumimoji="0" lang="en-GB" sz="2200" b="0" i="0" u="none" strike="noStrike" kern="1200" cap="none" spc="-1" normalizeH="0" baseline="0" noProof="0" dirty="0">
                <a:ln>
                  <a:noFill/>
                </a:ln>
                <a:solidFill>
                  <a:srgbClr val="000000"/>
                </a:solidFill>
                <a:effectLst/>
                <a:uLnTx/>
                <a:uFillTx/>
                <a:latin typeface="Arial"/>
                <a:ea typeface="DejaVu Sans"/>
              </a:rPr>
              <a:t>, </a:t>
            </a:r>
            <a:r>
              <a:rPr kumimoji="0" lang="en-GB" sz="2200" b="1" i="0" u="none" strike="noStrike" kern="1200" cap="none" spc="-1" normalizeH="0" baseline="0" noProof="0" dirty="0">
                <a:ln>
                  <a:noFill/>
                </a:ln>
                <a:solidFill>
                  <a:srgbClr val="000000"/>
                </a:solidFill>
                <a:effectLst/>
                <a:uLnTx/>
                <a:uFillTx/>
                <a:latin typeface="Arial"/>
                <a:ea typeface="DejaVu Sans"/>
              </a:rPr>
              <a:t>reproducible</a:t>
            </a:r>
            <a:r>
              <a:rPr kumimoji="0" lang="en-GB" sz="2200" b="0" i="0" u="none" strike="noStrike" kern="1200" cap="none" spc="-1" normalizeH="0" baseline="0" noProof="0" dirty="0">
                <a:ln>
                  <a:noFill/>
                </a:ln>
                <a:solidFill>
                  <a:srgbClr val="000000"/>
                </a:solidFill>
                <a:effectLst/>
                <a:uLnTx/>
                <a:uFillTx/>
                <a:latin typeface="Arial"/>
                <a:ea typeface="DejaVu Sans"/>
              </a:rPr>
              <a:t> benchmarking</a:t>
            </a:r>
            <a:endParaRPr lang="en-GB" sz="2200" b="0" i="0" u="none" strike="noStrike" kern="1200" cap="none" spc="-1" normalizeH="0" baseline="0" noProof="0" dirty="0">
              <a:ln>
                <a:noFill/>
              </a:ln>
              <a:solidFill>
                <a:prstClr val="black"/>
              </a:solidFill>
              <a:effectLst/>
              <a:uLnTx/>
              <a:uFillTx/>
              <a:latin typeface="Arial"/>
            </a:endParaRPr>
          </a:p>
          <a:p>
            <a:pPr marL="344170" marR="0" lvl="0" indent="-342900" algn="l" defTabSz="914400" rtl="0" eaLnBrk="1" fontAlgn="auto" latinLnBrk="0" hangingPunct="1">
              <a:lnSpc>
                <a:spcPct val="100000"/>
              </a:lnSpc>
              <a:spcBef>
                <a:spcPts val="0"/>
              </a:spcBef>
              <a:spcAft>
                <a:spcPts val="283"/>
              </a:spcAft>
              <a:buClr>
                <a:srgbClr val="000000"/>
              </a:buClr>
              <a:buSzPct val="45000"/>
              <a:buFont typeface="Arial"/>
              <a:buChar char="•"/>
              <a:tabLst/>
              <a:defRPr/>
            </a:pPr>
            <a:r>
              <a:rPr kumimoji="0" lang="en-GB" sz="2200" b="0" i="0" u="none" strike="noStrike" kern="1200" cap="none" spc="-1" normalizeH="0" baseline="0" noProof="0">
                <a:ln>
                  <a:noFill/>
                </a:ln>
                <a:solidFill>
                  <a:srgbClr val="000000"/>
                </a:solidFill>
                <a:effectLst/>
                <a:uLnTx/>
                <a:uFillTx/>
                <a:latin typeface="Arial"/>
                <a:ea typeface="DejaVu Sans"/>
              </a:rPr>
              <a:t>New benchmarks for Performance Portability and algorithm/implementation comparisons</a:t>
            </a:r>
            <a:endParaRPr lang="en-GB" sz="2200" b="0" i="0" u="none" strike="noStrike" kern="1200" cap="none" spc="-1" normalizeH="0" baseline="0" noProof="0">
              <a:ln>
                <a:noFill/>
              </a:ln>
              <a:solidFill>
                <a:prstClr val="black"/>
              </a:solidFill>
              <a:effectLst/>
              <a:uLnTx/>
              <a:uFillTx/>
              <a:latin typeface="Arial"/>
            </a:endParaRPr>
          </a:p>
          <a:p>
            <a:pPr marL="344170" marR="0" lvl="0" indent="-342900" algn="l" defTabSz="914400" rtl="0" eaLnBrk="1" fontAlgn="auto" latinLnBrk="0" hangingPunct="1">
              <a:lnSpc>
                <a:spcPct val="100000"/>
              </a:lnSpc>
              <a:spcBef>
                <a:spcPts val="0"/>
              </a:spcBef>
              <a:spcAft>
                <a:spcPts val="283"/>
              </a:spcAft>
              <a:buClr>
                <a:srgbClr val="000000"/>
              </a:buClr>
              <a:buSzPct val="45000"/>
              <a:buFont typeface="Arial"/>
              <a:buChar char="•"/>
              <a:tabLst/>
              <a:defRPr/>
            </a:pPr>
            <a:r>
              <a:rPr kumimoji="0" lang="en-GB" sz="2200" b="0" i="0" u="none" strike="noStrike" kern="1200" cap="none" spc="-1" normalizeH="0" baseline="0" noProof="0">
                <a:ln>
                  <a:noFill/>
                </a:ln>
                <a:solidFill>
                  <a:srgbClr val="000000"/>
                </a:solidFill>
                <a:effectLst/>
                <a:uLnTx/>
                <a:uFillTx/>
                <a:latin typeface="Arial"/>
                <a:ea typeface="DejaVu Sans"/>
              </a:rPr>
              <a:t>Awareness of good practices for benchmarking in the </a:t>
            </a:r>
            <a:r>
              <a:rPr kumimoji="0" lang="en-GB" sz="2200" b="0" i="0" u="none" strike="noStrike" kern="1200" cap="none" spc="-1" normalizeH="0" baseline="0" noProof="0" err="1">
                <a:ln>
                  <a:noFill/>
                </a:ln>
                <a:solidFill>
                  <a:srgbClr val="000000"/>
                </a:solidFill>
                <a:effectLst/>
                <a:uLnTx/>
                <a:uFillTx/>
                <a:latin typeface="Arial"/>
                <a:ea typeface="DejaVu Sans"/>
              </a:rPr>
              <a:t>ExCALIBUR</a:t>
            </a:r>
            <a:r>
              <a:rPr kumimoji="0" lang="en-GB" sz="2200" b="0" i="0" u="none" strike="noStrike" kern="1200" cap="none" spc="-1" normalizeH="0" baseline="0" noProof="0">
                <a:ln>
                  <a:noFill/>
                </a:ln>
                <a:solidFill>
                  <a:srgbClr val="000000"/>
                </a:solidFill>
                <a:effectLst/>
                <a:uLnTx/>
                <a:uFillTx/>
                <a:latin typeface="Arial"/>
                <a:ea typeface="DejaVu Sans"/>
              </a:rPr>
              <a:t> community</a:t>
            </a:r>
            <a:endParaRPr lang="en-GB" sz="22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1" normalizeH="0" baseline="0" noProof="0">
              <a:ln>
                <a:noFill/>
              </a:ln>
              <a:solidFill>
                <a:prstClr val="black"/>
              </a:solidFill>
              <a:effectLst/>
              <a:uLnTx/>
              <a:uFillTx/>
              <a:latin typeface="Arial"/>
            </a:endParaRPr>
          </a:p>
          <a:p>
            <a:pPr marR="0" lvl="0" algn="l" defTabSz="914400" rtl="0" eaLnBrk="1" fontAlgn="auto" latinLnBrk="0" hangingPunct="1">
              <a:lnSpc>
                <a:spcPct val="100000"/>
              </a:lnSpc>
              <a:spcBef>
                <a:spcPts val="0"/>
              </a:spcBef>
              <a:spcAft>
                <a:spcPts val="0"/>
              </a:spcAft>
              <a:buClrTx/>
              <a:buSzTx/>
              <a:tabLst/>
              <a:defRPr/>
            </a:pPr>
            <a:r>
              <a:rPr kumimoji="0" lang="en-GB" sz="2200" b="0" i="0" u="none" strike="noStrike" kern="1200" cap="none" spc="-1" normalizeH="0" baseline="0" noProof="0">
                <a:ln>
                  <a:noFill/>
                </a:ln>
                <a:solidFill>
                  <a:srgbClr val="000000"/>
                </a:solidFill>
                <a:effectLst/>
                <a:uLnTx/>
                <a:uFillTx/>
                <a:latin typeface="Arial"/>
                <a:ea typeface="DejaVu Sans"/>
              </a:rPr>
              <a:t>For</a:t>
            </a:r>
            <a:endParaRPr lang="en-GB" sz="2200" b="0" i="0" u="none" strike="noStrike" kern="1200" cap="none" spc="-1" normalizeH="0" baseline="0" noProof="0">
              <a:ln>
                <a:noFill/>
              </a:ln>
              <a:solidFill>
                <a:prstClr val="black"/>
              </a:solidFill>
              <a:effectLst/>
              <a:uLnTx/>
              <a:uFillTx/>
              <a:latin typeface="Arial"/>
            </a:endParaRPr>
          </a:p>
          <a:p>
            <a:pPr marL="344170" marR="0" lvl="0" indent="-342900" algn="l" defTabSz="914400" rtl="0" eaLnBrk="1" fontAlgn="auto" latinLnBrk="0" hangingPunct="1">
              <a:lnSpc>
                <a:spcPct val="100000"/>
              </a:lnSpc>
              <a:spcBef>
                <a:spcPts val="0"/>
              </a:spcBef>
              <a:spcAft>
                <a:spcPts val="283"/>
              </a:spcAft>
              <a:buClr>
                <a:srgbClr val="000000"/>
              </a:buClr>
              <a:buSzPct val="45000"/>
              <a:buFont typeface="Arial"/>
              <a:buChar char="•"/>
              <a:tabLst/>
              <a:defRPr/>
            </a:pPr>
            <a:r>
              <a:rPr kumimoji="0" lang="en-GB" sz="2200" b="0" i="0" u="none" strike="noStrike" kern="1200" cap="none" spc="-1" normalizeH="0" baseline="0" noProof="0" err="1">
                <a:ln>
                  <a:noFill/>
                </a:ln>
                <a:solidFill>
                  <a:srgbClr val="000000"/>
                </a:solidFill>
                <a:effectLst/>
                <a:uLnTx/>
                <a:uFillTx/>
                <a:latin typeface="Arial"/>
                <a:ea typeface="DejaVu Sans"/>
              </a:rPr>
              <a:t>Exascale</a:t>
            </a:r>
            <a:r>
              <a:rPr kumimoji="0" lang="en-GB" sz="2200" b="0" i="0" u="none" strike="noStrike" kern="1200" cap="none" spc="-1" normalizeH="0" baseline="0" noProof="0" dirty="0">
                <a:ln>
                  <a:noFill/>
                </a:ln>
                <a:solidFill>
                  <a:srgbClr val="000000"/>
                </a:solidFill>
                <a:effectLst/>
                <a:uLnTx/>
                <a:uFillTx/>
                <a:latin typeface="Arial"/>
                <a:ea typeface="DejaVu Sans"/>
              </a:rPr>
              <a:t> application developers</a:t>
            </a:r>
            <a:endParaRPr lang="en-GB" sz="2200" b="0" i="0" u="none" strike="noStrike" kern="1200" cap="none" spc="-1" normalizeH="0" baseline="0" noProof="0" dirty="0">
              <a:ln>
                <a:noFill/>
              </a:ln>
              <a:solidFill>
                <a:prstClr val="black"/>
              </a:solidFill>
              <a:effectLst/>
              <a:uLnTx/>
              <a:uFillTx/>
              <a:latin typeface="Arial"/>
            </a:endParaRPr>
          </a:p>
          <a:p>
            <a:pPr marL="344170" marR="0" lvl="0" indent="-342900" algn="l" defTabSz="914400" rtl="0" eaLnBrk="1" fontAlgn="auto" latinLnBrk="0" hangingPunct="1">
              <a:lnSpc>
                <a:spcPct val="100000"/>
              </a:lnSpc>
              <a:spcBef>
                <a:spcPts val="0"/>
              </a:spcBef>
              <a:spcAft>
                <a:spcPts val="283"/>
              </a:spcAft>
              <a:buClr>
                <a:srgbClr val="000000"/>
              </a:buClr>
              <a:buSzPct val="45000"/>
              <a:buFont typeface="Arial"/>
              <a:buChar char="•"/>
              <a:tabLst/>
              <a:defRPr/>
            </a:pPr>
            <a:r>
              <a:rPr kumimoji="0" lang="en-GB" sz="2200" b="0" i="0" u="none" strike="noStrike" kern="1200" cap="none" spc="-1" normalizeH="0" baseline="0" noProof="0" dirty="0">
                <a:ln>
                  <a:noFill/>
                </a:ln>
                <a:solidFill>
                  <a:srgbClr val="000000"/>
                </a:solidFill>
                <a:effectLst/>
                <a:uLnTx/>
                <a:uFillTx/>
                <a:latin typeface="Arial"/>
                <a:ea typeface="DejaVu Sans"/>
              </a:rPr>
              <a:t>System benchmarking and performance monitoring</a:t>
            </a:r>
            <a:endParaRPr lang="en-GB" sz="2200" b="0" i="0" u="none" strike="noStrike" kern="1200" cap="none" spc="-1" normalizeH="0" baseline="0" noProof="0" dirty="0">
              <a:ln>
                <a:noFill/>
              </a:ln>
              <a:solidFill>
                <a:prstClr val="black"/>
              </a:solidFill>
              <a:effectLst/>
              <a:uLnTx/>
              <a:uFillTx/>
              <a:latin typeface="Arial"/>
            </a:endParaRPr>
          </a:p>
          <a:p>
            <a:pPr marL="344170" marR="0" lvl="0" indent="-342900" algn="l" defTabSz="914400" rtl="0" eaLnBrk="1" fontAlgn="auto" latinLnBrk="0" hangingPunct="1">
              <a:lnSpc>
                <a:spcPct val="100000"/>
              </a:lnSpc>
              <a:spcBef>
                <a:spcPts val="0"/>
              </a:spcBef>
              <a:spcAft>
                <a:spcPts val="283"/>
              </a:spcAft>
              <a:buClr>
                <a:srgbClr val="000000"/>
              </a:buClr>
              <a:buSzPct val="45000"/>
              <a:buFont typeface="Arial"/>
              <a:buChar char="•"/>
              <a:tabLst/>
              <a:defRPr/>
            </a:pPr>
            <a:r>
              <a:rPr kumimoji="0" lang="en-GB" sz="2200" b="0" i="0" u="none" strike="noStrike" kern="1200" cap="none" spc="-1" normalizeH="0" baseline="0" noProof="0" dirty="0">
                <a:ln>
                  <a:noFill/>
                </a:ln>
                <a:solidFill>
                  <a:srgbClr val="000000"/>
                </a:solidFill>
                <a:effectLst/>
                <a:uLnTx/>
                <a:uFillTx/>
                <a:latin typeface="Arial"/>
                <a:ea typeface="DejaVu Sans"/>
              </a:rPr>
              <a:t>Procurement</a:t>
            </a:r>
            <a:endParaRPr lang="en-GB" sz="2200" b="0" i="0" u="none" strike="noStrike" kern="1200" cap="none" spc="-1" normalizeH="0" baseline="0" noProof="0" dirty="0">
              <a:ln>
                <a:noFill/>
              </a:ln>
              <a:solidFill>
                <a:prstClr val="black"/>
              </a:solidFill>
              <a:effectLst/>
              <a:uLnTx/>
              <a:uFillTx/>
              <a:latin typeface="Arial"/>
            </a:endParaRPr>
          </a:p>
        </p:txBody>
      </p:sp>
      <p:sp>
        <p:nvSpPr>
          <p:cNvPr id="180" name="CustomShape 5"/>
          <p:cNvSpPr/>
          <p:nvPr/>
        </p:nvSpPr>
        <p:spPr>
          <a:xfrm>
            <a:off x="4968000" y="3131280"/>
            <a:ext cx="7018920" cy="201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CA3808"/>
                </a:solidFill>
                <a:effectLst/>
                <a:uLnTx/>
                <a:uFillTx/>
                <a:latin typeface="Arial"/>
                <a:ea typeface="DejaVu Sans"/>
              </a:rPr>
              <a:t>Not </a:t>
            </a:r>
            <a:endParaRPr kumimoji="0" lang="en-GB" sz="2200" b="0" i="0" u="none" strike="noStrike" kern="1200" cap="none" spc="-1" normalizeH="0" baseline="0" noProof="0" dirty="0">
              <a:ln>
                <a:noFill/>
              </a:ln>
              <a:solidFill>
                <a:prstClr val="black"/>
              </a:solidFill>
              <a:effectLst/>
              <a:uLnTx/>
              <a:uFillTx/>
              <a:latin typeface="Arial"/>
            </a:endParaRPr>
          </a:p>
          <a:p>
            <a:pPr marL="344170" marR="0" lvl="0" indent="-342900" algn="l" defTabSz="914400" rtl="0" eaLnBrk="1" fontAlgn="auto" latinLnBrk="0" hangingPunct="1">
              <a:lnSpc>
                <a:spcPct val="100000"/>
              </a:lnSpc>
              <a:spcBef>
                <a:spcPts val="0"/>
              </a:spcBef>
              <a:spcAft>
                <a:spcPts val="283"/>
              </a:spcAft>
              <a:buClr>
                <a:srgbClr val="000000"/>
              </a:buClr>
              <a:buSzPct val="45000"/>
              <a:buFont typeface="Arial"/>
              <a:buChar char="•"/>
              <a:tabLst/>
              <a:defRPr/>
            </a:pPr>
            <a:r>
              <a:rPr kumimoji="0" lang="en-GB" sz="2200" b="0" i="0" u="none" strike="noStrike" kern="1200" cap="none" spc="-1" normalizeH="0" baseline="0" noProof="0" dirty="0">
                <a:ln>
                  <a:noFill/>
                </a:ln>
                <a:solidFill>
                  <a:srgbClr val="CA3808"/>
                </a:solidFill>
                <a:effectLst/>
                <a:uLnTx/>
                <a:uFillTx/>
                <a:latin typeface="Arial"/>
                <a:ea typeface="DejaVu Sans"/>
              </a:rPr>
              <a:t>An authoritative collection of benchmarks. We welcome benchmark apps contributed by everyone</a:t>
            </a:r>
            <a:endParaRPr lang="en-GB" sz="2200" b="0" i="0" u="none" strike="noStrike" kern="1200" cap="none" spc="-1" normalizeH="0" baseline="0" noProof="0" dirty="0">
              <a:ln>
                <a:noFill/>
              </a:ln>
              <a:solidFill>
                <a:prstClr val="black"/>
              </a:solidFill>
              <a:effectLst/>
              <a:uLnTx/>
              <a:uFillTx/>
              <a:latin typeface="Arial"/>
            </a:endParaRPr>
          </a:p>
          <a:p>
            <a:pPr marL="344170" marR="0" lvl="0" indent="-342900" algn="l" defTabSz="914400" rtl="0" eaLnBrk="1" fontAlgn="auto" latinLnBrk="0" hangingPunct="1">
              <a:lnSpc>
                <a:spcPct val="100000"/>
              </a:lnSpc>
              <a:spcBef>
                <a:spcPts val="0"/>
              </a:spcBef>
              <a:spcAft>
                <a:spcPts val="283"/>
              </a:spcAft>
              <a:buClr>
                <a:srgbClr val="000000"/>
              </a:buClr>
              <a:buSzPct val="45000"/>
              <a:buFont typeface="Arial"/>
              <a:buChar char="•"/>
              <a:tabLst/>
              <a:defRPr/>
            </a:pPr>
            <a:r>
              <a:rPr kumimoji="0" lang="en-GB" sz="2200" b="0" i="0" u="none" strike="noStrike" kern="1200" cap="none" spc="-1" normalizeH="0" baseline="0" noProof="0" dirty="0">
                <a:ln>
                  <a:noFill/>
                </a:ln>
                <a:solidFill>
                  <a:srgbClr val="CA3808"/>
                </a:solidFill>
                <a:effectLst/>
                <a:uLnTx/>
                <a:uFillTx/>
                <a:latin typeface="Arial"/>
                <a:ea typeface="DejaVu Sans"/>
              </a:rPr>
              <a:t>A benchmarking campaign. Any data shown are for illustration purposes only.</a:t>
            </a:r>
            <a:endParaRPr lang="en-GB" sz="22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50762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258120" y="411480"/>
            <a:ext cx="11736000" cy="44172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200" b="1" i="0" u="none" strike="noStrike" kern="1200" cap="none" spc="-1" normalizeH="0" baseline="0" noProof="0">
                <a:ln>
                  <a:noFill/>
                </a:ln>
                <a:solidFill>
                  <a:srgbClr val="000000"/>
                </a:solidFill>
                <a:effectLst/>
                <a:uLnTx/>
                <a:uFillTx/>
                <a:latin typeface="Arial"/>
                <a:ea typeface="DejaVu Sans"/>
              </a:rPr>
              <a:t>Current state of the framework</a:t>
            </a:r>
            <a:endParaRPr kumimoji="0" lang="en-GB" sz="3200" b="0" i="0" u="none" strike="noStrike" kern="1200" cap="none" spc="-1" normalizeH="0" baseline="0" noProof="0">
              <a:ln>
                <a:noFill/>
              </a:ln>
              <a:solidFill>
                <a:prstClr val="black"/>
              </a:solidFill>
              <a:effectLst/>
              <a:uLnTx/>
              <a:uFillTx/>
              <a:latin typeface="Arial"/>
            </a:endParaRPr>
          </a:p>
        </p:txBody>
      </p:sp>
      <p:sp>
        <p:nvSpPr>
          <p:cNvPr id="182" name="CustomShape 2"/>
          <p:cNvSpPr/>
          <p:nvPr/>
        </p:nvSpPr>
        <p:spPr>
          <a:xfrm>
            <a:off x="11392560" y="6328800"/>
            <a:ext cx="781920" cy="41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2F7F416-E85A-45F9-95FD-5CB7D6345EA4}" type="slidenum">
              <a:rPr kumimoji="0" lang="en-US" sz="2000" b="1" i="0" u="none" strike="noStrike" kern="1200" cap="none" spc="-1" normalizeH="0" baseline="0" noProof="0">
                <a:ln>
                  <a:noFill/>
                </a:ln>
                <a:solidFill>
                  <a:srgbClr val="000000"/>
                </a:solidFill>
                <a:effectLst/>
                <a:uLnTx/>
                <a:uFillTx/>
                <a:latin typeface="Arial"/>
                <a:ea typeface="DejaVu San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GB" sz="2000" b="0" i="0" u="none" strike="noStrike" kern="1200" cap="none" spc="-1" normalizeH="0" baseline="0" noProof="0">
              <a:ln>
                <a:noFill/>
              </a:ln>
              <a:solidFill>
                <a:prstClr val="black"/>
              </a:solidFill>
              <a:effectLst/>
              <a:uLnTx/>
              <a:uFillTx/>
              <a:latin typeface="Arial"/>
            </a:endParaRPr>
          </a:p>
        </p:txBody>
      </p:sp>
      <p:sp>
        <p:nvSpPr>
          <p:cNvPr id="184" name="CustomShape 4"/>
          <p:cNvSpPr/>
          <p:nvPr/>
        </p:nvSpPr>
        <p:spPr>
          <a:xfrm>
            <a:off x="360000" y="1705320"/>
            <a:ext cx="5937840" cy="359856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225360" marR="0" lvl="0" indent="-22392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Arial"/>
                <a:ea typeface="DejaVu Sans"/>
              </a:rPr>
              <a:t>Installable as a python package</a:t>
            </a:r>
            <a:endParaRPr kumimoji="0" lang="en-GB" sz="2400" b="0" i="0" u="none" strike="noStrike" kern="1200" cap="none" spc="-1" normalizeH="0" baseline="0" noProof="0">
              <a:ln>
                <a:noFill/>
              </a:ln>
              <a:solidFill>
                <a:prstClr val="black"/>
              </a:solidFill>
              <a:effectLst/>
              <a:uLnTx/>
              <a:uFillTx/>
              <a:latin typeface="Arial"/>
            </a:endParaRPr>
          </a:p>
          <a:p>
            <a:pPr marL="225360" marR="0" lvl="0" indent="-22392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Arial"/>
                <a:ea typeface="DejaVu Sans"/>
              </a:rPr>
              <a:t>CI test of installation and example benchmark run</a:t>
            </a:r>
            <a:endParaRPr kumimoji="0" lang="en-GB" sz="2400" b="0" i="0" u="none" strike="noStrike" kern="1200" cap="none" spc="-1" normalizeH="0" baseline="0" noProof="0">
              <a:ln>
                <a:noFill/>
              </a:ln>
              <a:solidFill>
                <a:prstClr val="black"/>
              </a:solidFill>
              <a:effectLst/>
              <a:uLnTx/>
              <a:uFillTx/>
              <a:latin typeface="Arial"/>
            </a:endParaRPr>
          </a:p>
          <a:p>
            <a:pPr marL="225360" marR="0" lvl="0" indent="-22392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Arial"/>
                <a:ea typeface="DejaVu Sans"/>
              </a:rPr>
              <a:t>Benchmark apps</a:t>
            </a:r>
            <a:endParaRPr kumimoji="0" lang="en-GB" sz="2400" b="0" i="0" u="none" strike="noStrike" kern="1200" cap="none" spc="-1" normalizeH="0" baseline="0" noProof="0">
              <a:ln>
                <a:noFill/>
              </a:ln>
              <a:solidFill>
                <a:prstClr val="black"/>
              </a:solidFill>
              <a:effectLst/>
              <a:uLnTx/>
              <a:uFillTx/>
              <a:latin typeface="Arial"/>
            </a:endParaRPr>
          </a:p>
          <a:p>
            <a:pPr marL="225360" marR="0" lvl="0" indent="-22392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Arial"/>
                <a:ea typeface="DejaVu Sans"/>
              </a:rPr>
              <a:t>System configurations</a:t>
            </a:r>
            <a:endParaRPr kumimoji="0" lang="en-GB" sz="2400" b="0" i="0" u="none" strike="noStrike" kern="1200" cap="none" spc="-1" normalizeH="0" baseline="0" noProof="0">
              <a:ln>
                <a:noFill/>
              </a:ln>
              <a:solidFill>
                <a:prstClr val="black"/>
              </a:solidFill>
              <a:effectLst/>
              <a:uLnTx/>
              <a:uFillTx/>
              <a:latin typeface="Arial"/>
            </a:endParaRPr>
          </a:p>
          <a:p>
            <a:pPr marL="225360" marR="0" lvl="0" indent="-22392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Arial"/>
                <a:ea typeface="DejaVu Sans"/>
              </a:rPr>
              <a:t>Post-processing</a:t>
            </a:r>
            <a:endParaRPr kumimoji="0" lang="en-GB" sz="2400" b="0" i="0" u="none" strike="noStrike" kern="1200" cap="none" spc="-1" normalizeH="0" baseline="0" noProof="0">
              <a:ln>
                <a:noFill/>
              </a:ln>
              <a:solidFill>
                <a:prstClr val="black"/>
              </a:solidFill>
              <a:effectLst/>
              <a:uLnTx/>
              <a:uFillTx/>
              <a:latin typeface="Arial"/>
            </a:endParaRPr>
          </a:p>
          <a:p>
            <a:pPr marL="225360" marR="0" lvl="0" indent="-22392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Arial"/>
                <a:ea typeface="DejaVu Sans"/>
              </a:rPr>
              <a:t>Documentation</a:t>
            </a:r>
            <a:endParaRPr kumimoji="0" lang="en-GB" sz="2400" b="0" i="0" u="none" strike="noStrike" kern="1200" cap="none" spc="-1" normalizeH="0" baseline="0" noProof="0">
              <a:ln>
                <a:noFill/>
              </a:ln>
              <a:solidFill>
                <a:prstClr val="black"/>
              </a:solidFill>
              <a:effectLst/>
              <a:uLnTx/>
              <a:uFillTx/>
              <a:latin typeface="Arial"/>
            </a:endParaRPr>
          </a:p>
          <a:p>
            <a:pPr marL="225360" marR="0" lvl="0" indent="-22392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Arial"/>
                <a:ea typeface="DejaVu Sans"/>
              </a:rPr>
              <a:t>Tutorial materials</a:t>
            </a:r>
            <a:endParaRPr kumimoji="0" lang="en-GB" sz="2400" b="0" i="0" u="none" strike="noStrike" kern="1200" cap="none" spc="-1" normalizeH="0" baseline="0" noProof="0">
              <a:ln>
                <a:noFill/>
              </a:ln>
              <a:solidFill>
                <a:prstClr val="black"/>
              </a:solidFill>
              <a:effectLst/>
              <a:uLnTx/>
              <a:uFillTx/>
              <a:latin typeface="Arial"/>
            </a:endParaRPr>
          </a:p>
        </p:txBody>
      </p:sp>
      <p:pic>
        <p:nvPicPr>
          <p:cNvPr id="185" name="Picture 3" descr="A screenshot of a computer&#10;&#10;Description automatically generated"/>
          <p:cNvPicPr/>
          <p:nvPr/>
        </p:nvPicPr>
        <p:blipFill>
          <a:blip r:embed="rId3" cstate="screen">
            <a:extLst>
              <a:ext uri="{28A0092B-C50C-407E-A947-70E740481C1C}">
                <a14:useLocalDpi xmlns:a14="http://schemas.microsoft.com/office/drawing/2010/main"/>
              </a:ext>
            </a:extLst>
          </a:blip>
          <a:srcRect/>
          <a:stretch/>
        </p:blipFill>
        <p:spPr>
          <a:xfrm>
            <a:off x="6423480" y="768240"/>
            <a:ext cx="5712480" cy="5344560"/>
          </a:xfrm>
          <a:prstGeom prst="rect">
            <a:avLst/>
          </a:prstGeom>
          <a:ln>
            <a:noFill/>
          </a:ln>
        </p:spPr>
      </p:pic>
      <p:pic>
        <p:nvPicPr>
          <p:cNvPr id="186" name="Picture 7" descr="Qr code&#10;&#10;Description automatically generated"/>
          <p:cNvPicPr/>
          <p:nvPr/>
        </p:nvPicPr>
        <p:blipFill>
          <a:blip r:embed="rId4"/>
          <a:stretch/>
        </p:blipFill>
        <p:spPr>
          <a:xfrm>
            <a:off x="10621800" y="194400"/>
            <a:ext cx="1234080" cy="1234080"/>
          </a:xfrm>
          <a:prstGeom prst="rect">
            <a:avLst/>
          </a:prstGeom>
          <a:ln w="190440" cap="sq">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7" name="CustomShape 5"/>
          <p:cNvSpPr/>
          <p:nvPr/>
        </p:nvSpPr>
        <p:spPr>
          <a:xfrm>
            <a:off x="5226840" y="2332440"/>
            <a:ext cx="1324800" cy="538560"/>
          </a:xfrm>
          <a:custGeom>
            <a:avLst/>
            <a:gdLst/>
            <a:ahLst/>
            <a:cxnLst/>
            <a:rect l="l" t="t" r="r" b="b"/>
            <a:pathLst>
              <a:path w="21600" h="21600">
                <a:moveTo>
                  <a:pt x="0" y="0"/>
                </a:moveTo>
                <a:lnTo>
                  <a:pt x="21600" y="21600"/>
                </a:lnTo>
              </a:path>
            </a:pathLst>
          </a:custGeom>
          <a:noFill/>
          <a:ln>
            <a:solidFill>
              <a:schemeClr val="tx2"/>
            </a:solidFill>
            <a:tailEnd type="triangle" w="med" len="med"/>
          </a:ln>
          <a:effectLst>
            <a:outerShdw blurRad="40000" dist="23040" dir="5400000" rotWithShape="0">
              <a:srgbClr val="000000">
                <a:alpha val="35000"/>
              </a:srgbClr>
            </a:outerShdw>
          </a:effectLst>
        </p:spPr>
        <p:style>
          <a:lnRef idx="3">
            <a:schemeClr val="dk1"/>
          </a:lnRef>
          <a:fillRef idx="0">
            <a:schemeClr val="dk1"/>
          </a:fillRef>
          <a:effectRef idx="2">
            <a:schemeClr val="dk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188" name="CustomShape 6"/>
          <p:cNvSpPr/>
          <p:nvPr/>
        </p:nvSpPr>
        <p:spPr>
          <a:xfrm>
            <a:off x="2961360" y="3114720"/>
            <a:ext cx="3518280" cy="219240"/>
          </a:xfrm>
          <a:custGeom>
            <a:avLst/>
            <a:gdLst/>
            <a:ahLst/>
            <a:cxnLst/>
            <a:rect l="l" t="t" r="r" b="b"/>
            <a:pathLst>
              <a:path w="21600" h="21600">
                <a:moveTo>
                  <a:pt x="0" y="0"/>
                </a:moveTo>
                <a:lnTo>
                  <a:pt x="21600" y="21600"/>
                </a:lnTo>
              </a:path>
            </a:pathLst>
          </a:custGeom>
          <a:noFill/>
          <a:ln>
            <a:solidFill>
              <a:schemeClr val="tx2"/>
            </a:solidFill>
            <a:tailEnd type="triangle" w="med" len="med"/>
          </a:ln>
          <a:effectLst>
            <a:outerShdw blurRad="40000" dist="23040" dir="5400000" rotWithShape="0">
              <a:srgbClr val="000000">
                <a:alpha val="35000"/>
              </a:srgbClr>
            </a:outerShdw>
          </a:effectLst>
        </p:spPr>
        <p:style>
          <a:lnRef idx="3">
            <a:schemeClr val="dk1"/>
          </a:lnRef>
          <a:fillRef idx="0">
            <a:schemeClr val="dk1"/>
          </a:fillRef>
          <a:effectRef idx="2">
            <a:schemeClr val="dk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189" name="CustomShape 7"/>
          <p:cNvSpPr/>
          <p:nvPr/>
        </p:nvSpPr>
        <p:spPr>
          <a:xfrm>
            <a:off x="3630960" y="3588480"/>
            <a:ext cx="2900160" cy="538560"/>
          </a:xfrm>
          <a:custGeom>
            <a:avLst/>
            <a:gdLst/>
            <a:ahLst/>
            <a:cxnLst/>
            <a:rect l="l" t="t" r="r" b="b"/>
            <a:pathLst>
              <a:path w="21600" h="21600">
                <a:moveTo>
                  <a:pt x="0" y="0"/>
                </a:moveTo>
                <a:lnTo>
                  <a:pt x="21600" y="21600"/>
                </a:lnTo>
              </a:path>
            </a:pathLst>
          </a:custGeom>
          <a:noFill/>
          <a:ln>
            <a:solidFill>
              <a:schemeClr val="tx2"/>
            </a:solidFill>
            <a:tailEnd type="triangle" w="med" len="med"/>
          </a:ln>
          <a:effectLst>
            <a:outerShdw blurRad="40000" dist="23040" dir="5400000" rotWithShape="0">
              <a:srgbClr val="000000">
                <a:alpha val="35000"/>
              </a:srgbClr>
            </a:outerShdw>
          </a:effectLst>
        </p:spPr>
        <p:style>
          <a:lnRef idx="3">
            <a:schemeClr val="dk1"/>
          </a:lnRef>
          <a:fillRef idx="0">
            <a:schemeClr val="dk1"/>
          </a:fillRef>
          <a:effectRef idx="2">
            <a:schemeClr val="dk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190" name="CustomShape 8"/>
          <p:cNvSpPr/>
          <p:nvPr/>
        </p:nvSpPr>
        <p:spPr>
          <a:xfrm>
            <a:off x="2920320" y="4031280"/>
            <a:ext cx="3559320" cy="404640"/>
          </a:xfrm>
          <a:custGeom>
            <a:avLst/>
            <a:gdLst/>
            <a:ahLst/>
            <a:cxnLst/>
            <a:rect l="l" t="t" r="r" b="b"/>
            <a:pathLst>
              <a:path w="21600" h="21600">
                <a:moveTo>
                  <a:pt x="0" y="0"/>
                </a:moveTo>
                <a:lnTo>
                  <a:pt x="21600" y="21600"/>
                </a:lnTo>
              </a:path>
            </a:pathLst>
          </a:custGeom>
          <a:noFill/>
          <a:ln>
            <a:solidFill>
              <a:schemeClr val="tx2"/>
            </a:solidFill>
            <a:tailEnd type="triangle" w="med" len="med"/>
          </a:ln>
          <a:effectLst>
            <a:outerShdw blurRad="40000" dist="23040" dir="5400000" rotWithShape="0">
              <a:srgbClr val="000000">
                <a:alpha val="35000"/>
              </a:srgbClr>
            </a:outerShdw>
          </a:effectLst>
        </p:spPr>
        <p:style>
          <a:lnRef idx="3">
            <a:schemeClr val="dk1"/>
          </a:lnRef>
          <a:fillRef idx="0">
            <a:schemeClr val="dk1"/>
          </a:fillRef>
          <a:effectRef idx="2">
            <a:schemeClr val="dk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191" name="CustomShape 9"/>
          <p:cNvSpPr/>
          <p:nvPr/>
        </p:nvSpPr>
        <p:spPr>
          <a:xfrm>
            <a:off x="2745360" y="4494600"/>
            <a:ext cx="3724200" cy="1011960"/>
          </a:xfrm>
          <a:custGeom>
            <a:avLst/>
            <a:gdLst/>
            <a:ahLst/>
            <a:cxnLst/>
            <a:rect l="l" t="t" r="r" b="b"/>
            <a:pathLst>
              <a:path w="21600" h="21600">
                <a:moveTo>
                  <a:pt x="0" y="0"/>
                </a:moveTo>
                <a:lnTo>
                  <a:pt x="21600" y="21600"/>
                </a:lnTo>
              </a:path>
            </a:pathLst>
          </a:custGeom>
          <a:noFill/>
          <a:ln>
            <a:solidFill>
              <a:schemeClr val="tx2"/>
            </a:solidFill>
            <a:tailEnd type="triangle" w="med" len="med"/>
          </a:ln>
          <a:effectLst>
            <a:outerShdw blurRad="40000" dist="23040" dir="5400000" rotWithShape="0">
              <a:srgbClr val="000000">
                <a:alpha val="35000"/>
              </a:srgbClr>
            </a:outerShdw>
          </a:effectLst>
        </p:spPr>
        <p:style>
          <a:lnRef idx="3">
            <a:schemeClr val="dk1"/>
          </a:lnRef>
          <a:fillRef idx="0">
            <a:schemeClr val="dk1"/>
          </a:fillRef>
          <a:effectRef idx="2">
            <a:schemeClr val="dk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192" name="CustomShape 10"/>
          <p:cNvSpPr/>
          <p:nvPr/>
        </p:nvSpPr>
        <p:spPr>
          <a:xfrm>
            <a:off x="6425640" y="5379120"/>
            <a:ext cx="1090080" cy="492840"/>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193" name="CustomShape 11"/>
          <p:cNvSpPr/>
          <p:nvPr/>
        </p:nvSpPr>
        <p:spPr>
          <a:xfrm>
            <a:off x="6569640" y="4709520"/>
            <a:ext cx="1182600" cy="297360"/>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194" name="CustomShape 12"/>
          <p:cNvSpPr/>
          <p:nvPr/>
        </p:nvSpPr>
        <p:spPr>
          <a:xfrm>
            <a:off x="6580080" y="3865320"/>
            <a:ext cx="1090080" cy="492840"/>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195" name="CustomShape 13"/>
          <p:cNvSpPr/>
          <p:nvPr/>
        </p:nvSpPr>
        <p:spPr>
          <a:xfrm>
            <a:off x="2734920" y="4453560"/>
            <a:ext cx="3837240" cy="414720"/>
          </a:xfrm>
          <a:custGeom>
            <a:avLst/>
            <a:gdLst/>
            <a:ahLst/>
            <a:cxnLst/>
            <a:rect l="l" t="t" r="r" b="b"/>
            <a:pathLst>
              <a:path w="21600" h="21600">
                <a:moveTo>
                  <a:pt x="0" y="0"/>
                </a:moveTo>
                <a:lnTo>
                  <a:pt x="21600" y="21600"/>
                </a:lnTo>
              </a:path>
            </a:pathLst>
          </a:custGeom>
          <a:noFill/>
          <a:ln>
            <a:solidFill>
              <a:schemeClr val="tx2"/>
            </a:solidFill>
            <a:tailEnd type="triangle" w="med" len="med"/>
          </a:ln>
          <a:effectLst>
            <a:outerShdw blurRad="40000" dist="23040" dir="5400000" rotWithShape="0">
              <a:srgbClr val="000000">
                <a:alpha val="35000"/>
              </a:srgbClr>
            </a:outerShdw>
          </a:effectLst>
        </p:spPr>
        <p:style>
          <a:lnRef idx="3">
            <a:schemeClr val="dk1"/>
          </a:lnRef>
          <a:fillRef idx="0">
            <a:schemeClr val="dk1"/>
          </a:fillRef>
          <a:effectRef idx="2">
            <a:schemeClr val="dk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icture 195"/>
          <p:cNvPicPr/>
          <p:nvPr/>
        </p:nvPicPr>
        <p:blipFill>
          <a:blip r:embed="rId3" cstate="screen">
            <a:extLst>
              <a:ext uri="{28A0092B-C50C-407E-A947-70E740481C1C}">
                <a14:useLocalDpi xmlns:a14="http://schemas.microsoft.com/office/drawing/2010/main"/>
              </a:ext>
            </a:extLst>
          </a:blip>
          <a:srcRect b="3339"/>
          <a:stretch/>
        </p:blipFill>
        <p:spPr>
          <a:xfrm>
            <a:off x="5911560" y="2162880"/>
            <a:ext cx="5954400" cy="4316040"/>
          </a:xfrm>
          <a:prstGeom prst="rect">
            <a:avLst/>
          </a:prstGeom>
          <a:ln>
            <a:noFill/>
          </a:ln>
        </p:spPr>
      </p:pic>
      <p:sp>
        <p:nvSpPr>
          <p:cNvPr id="197" name="CustomShape 1"/>
          <p:cNvSpPr/>
          <p:nvPr/>
        </p:nvSpPr>
        <p:spPr>
          <a:xfrm>
            <a:off x="258120" y="411480"/>
            <a:ext cx="11736000" cy="44172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200" b="1" i="0" u="none" strike="noStrike" kern="1200" cap="none" spc="-1" normalizeH="0" baseline="0" noProof="0">
                <a:ln>
                  <a:noFill/>
                </a:ln>
                <a:solidFill>
                  <a:srgbClr val="000000"/>
                </a:solidFill>
                <a:effectLst/>
                <a:uLnTx/>
                <a:uFillTx/>
                <a:latin typeface="Arial"/>
                <a:ea typeface="DejaVu Sans"/>
              </a:rPr>
              <a:t>New benchmarks &amp; some results</a:t>
            </a:r>
            <a:endParaRPr kumimoji="0" lang="en-GB" sz="3200" b="0" i="0" u="none" strike="noStrike" kern="1200" cap="none" spc="-1" normalizeH="0" baseline="0" noProof="0">
              <a:ln>
                <a:noFill/>
              </a:ln>
              <a:solidFill>
                <a:prstClr val="black"/>
              </a:solidFill>
              <a:effectLst/>
              <a:uLnTx/>
              <a:uFillTx/>
              <a:latin typeface="Arial"/>
            </a:endParaRPr>
          </a:p>
        </p:txBody>
      </p:sp>
      <p:sp>
        <p:nvSpPr>
          <p:cNvPr id="198" name="CustomShape 2"/>
          <p:cNvSpPr/>
          <p:nvPr/>
        </p:nvSpPr>
        <p:spPr>
          <a:xfrm>
            <a:off x="11392560" y="6328800"/>
            <a:ext cx="781920" cy="41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FFD585-E717-4E1E-9A4B-7C0CB6B678D2}" type="slidenum">
              <a:rPr kumimoji="0" lang="en-US" sz="2000" b="1" i="0" u="none" strike="noStrike" kern="1200" cap="none" spc="-1" normalizeH="0" baseline="0" noProof="0">
                <a:ln>
                  <a:noFill/>
                </a:ln>
                <a:solidFill>
                  <a:srgbClr val="000000"/>
                </a:solidFill>
                <a:effectLst/>
                <a:uLnTx/>
                <a:uFillTx/>
                <a:latin typeface="Arial"/>
                <a:ea typeface="DejaVu San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GB" sz="2000" b="0" i="0" u="none" strike="noStrike" kern="1200" cap="none" spc="-1" normalizeH="0" baseline="0" noProof="0">
              <a:ln>
                <a:noFill/>
              </a:ln>
              <a:solidFill>
                <a:prstClr val="black"/>
              </a:solidFill>
              <a:effectLst/>
              <a:uLnTx/>
              <a:uFillTx/>
              <a:latin typeface="Arial"/>
            </a:endParaRPr>
          </a:p>
        </p:txBody>
      </p:sp>
      <p:sp>
        <p:nvSpPr>
          <p:cNvPr id="200" name="CustomShape 4"/>
          <p:cNvSpPr/>
          <p:nvPr/>
        </p:nvSpPr>
        <p:spPr>
          <a:xfrm>
            <a:off x="216000" y="1008000"/>
            <a:ext cx="5614920" cy="49669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1001"/>
              </a:spcBef>
              <a:spcAft>
                <a:spcPts val="0"/>
              </a:spcAft>
              <a:buClrTx/>
              <a:buSzTx/>
              <a:buFontTx/>
              <a:buNone/>
              <a:tabLst/>
              <a:defRPr/>
            </a:pPr>
            <a:r>
              <a:rPr kumimoji="0" lang="en-US" sz="2200" b="0" i="0" u="none" strike="noStrike" kern="1200" cap="none" spc="-1" normalizeH="0" baseline="0" noProof="0">
                <a:ln>
                  <a:noFill/>
                </a:ln>
                <a:solidFill>
                  <a:srgbClr val="C9211E"/>
                </a:solidFill>
                <a:effectLst/>
                <a:uLnTx/>
                <a:uFillTx/>
                <a:latin typeface="Arial"/>
                <a:ea typeface="DejaVu Sans"/>
              </a:rPr>
              <a:t>Performance Portability (Babelstream):</a:t>
            </a:r>
            <a:endParaRPr kumimoji="0" lang="en-GB" sz="22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90000"/>
              </a:lnSpc>
              <a:spcBef>
                <a:spcPts val="1001"/>
              </a:spcBef>
              <a:spcAft>
                <a:spcPts val="0"/>
              </a:spcAft>
              <a:buClrTx/>
              <a:buSzTx/>
              <a:buFontTx/>
              <a:buNone/>
              <a:tabLst/>
              <a:defRPr/>
            </a:pPr>
            <a:r>
              <a:rPr kumimoji="0" lang="en-US" sz="2200" b="0" i="0" u="none" strike="noStrike" kern="1200" cap="none" spc="-1" normalizeH="0" baseline="0" noProof="0">
                <a:ln>
                  <a:noFill/>
                </a:ln>
                <a:solidFill>
                  <a:srgbClr val="000000"/>
                </a:solidFill>
                <a:effectLst/>
                <a:uLnTx/>
                <a:uFillTx/>
                <a:latin typeface="Arial"/>
                <a:ea typeface="DejaVu Sans"/>
              </a:rPr>
              <a:t>Performance for different architectures/ coding paradigms/ compilers</a:t>
            </a:r>
            <a:endParaRPr kumimoji="0" lang="en-GB" sz="22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GB" sz="2200" b="0" i="0" u="none" strike="noStrike" kern="1200" cap="none" spc="-1" normalizeH="0" baseline="0" noProof="0">
              <a:ln>
                <a:noFill/>
              </a:ln>
              <a:solidFill>
                <a:prstClr val="black"/>
              </a:solidFill>
              <a:effectLst/>
              <a:uLnTx/>
              <a:uFillTx/>
              <a:latin typeface="Arial"/>
            </a:endParaRPr>
          </a:p>
        </p:txBody>
      </p:sp>
      <p:sp>
        <p:nvSpPr>
          <p:cNvPr id="201" name="CustomShape 5"/>
          <p:cNvSpPr/>
          <p:nvPr/>
        </p:nvSpPr>
        <p:spPr>
          <a:xfrm>
            <a:off x="6192000" y="1008000"/>
            <a:ext cx="5830920" cy="49669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283"/>
              </a:spcAft>
              <a:buClrTx/>
              <a:buSzTx/>
              <a:buFontTx/>
              <a:buNone/>
              <a:tabLst/>
              <a:defRPr/>
            </a:pPr>
            <a:r>
              <a:rPr kumimoji="0" lang="en-US" sz="2200" b="0" i="0" u="none" strike="noStrike" kern="1200" cap="none" spc="-1" normalizeH="0" baseline="0" noProof="0">
                <a:ln>
                  <a:noFill/>
                </a:ln>
                <a:solidFill>
                  <a:srgbClr val="C9211E"/>
                </a:solidFill>
                <a:effectLst/>
                <a:uLnTx/>
                <a:uFillTx/>
                <a:latin typeface="Arial"/>
                <a:ea typeface="DejaVu Sans"/>
              </a:rPr>
              <a:t>Conjugate Gradient Solvers (HPCG variants):</a:t>
            </a:r>
            <a:endParaRPr kumimoji="0" lang="en-GB" sz="2200" b="0" i="0" u="none" strike="noStrike" kern="1200" cap="none" spc="-1" normalizeH="0" baseline="0" noProof="0">
              <a:ln>
                <a:noFill/>
              </a:ln>
              <a:solidFill>
                <a:prstClr val="black"/>
              </a:solidFill>
              <a:effectLst/>
              <a:uLnTx/>
              <a:uFillTx/>
              <a:latin typeface="Arial"/>
            </a:endParaRPr>
          </a:p>
          <a:p>
            <a:pPr marL="76320" marR="0" lvl="0" indent="0" algn="l" defTabSz="914400" rtl="0" eaLnBrk="1" fontAlgn="auto" latinLnBrk="0" hangingPunct="1">
              <a:lnSpc>
                <a:spcPct val="100000"/>
              </a:lnSpc>
              <a:spcBef>
                <a:spcPts val="0"/>
              </a:spcBef>
              <a:spcAft>
                <a:spcPts val="283"/>
              </a:spcAft>
              <a:buClrTx/>
              <a:buSzTx/>
              <a:buFontTx/>
              <a:buNone/>
              <a:tabLst>
                <a:tab pos="0" algn="l"/>
              </a:tabLst>
              <a:defRPr/>
            </a:pPr>
            <a:r>
              <a:rPr kumimoji="0" lang="en-US" sz="2200" b="0" i="0" u="none" strike="noStrike" kern="1200" cap="none" spc="-1" normalizeH="0" baseline="0" noProof="0">
                <a:ln>
                  <a:noFill/>
                </a:ln>
                <a:solidFill>
                  <a:srgbClr val="000000"/>
                </a:solidFill>
                <a:effectLst/>
                <a:uLnTx/>
                <a:uFillTx/>
                <a:latin typeface="Arial"/>
                <a:ea typeface="DejaVu Sans"/>
              </a:rPr>
              <a:t>Performance for different implementations/ algorithms/ systems</a:t>
            </a:r>
            <a:endParaRPr kumimoji="0" lang="en-GB" sz="2200" b="0" i="0" u="none" strike="noStrike" kern="1200" cap="none" spc="-1" normalizeH="0" baseline="0" noProof="0">
              <a:ln>
                <a:noFill/>
              </a:ln>
              <a:solidFill>
                <a:prstClr val="black"/>
              </a:solidFill>
              <a:effectLst/>
              <a:uLnTx/>
              <a:uFillTx/>
              <a:latin typeface="Arial"/>
            </a:endParaRPr>
          </a:p>
          <a:p>
            <a:pPr marL="76320" marR="0" lvl="0" indent="0" algn="l" defTabSz="914400" rtl="0" eaLnBrk="1" fontAlgn="auto" latinLnBrk="0" hangingPunct="1">
              <a:lnSpc>
                <a:spcPct val="100000"/>
              </a:lnSpc>
              <a:spcBef>
                <a:spcPts val="0"/>
              </a:spcBef>
              <a:spcAft>
                <a:spcPts val="283"/>
              </a:spcAft>
              <a:buClrTx/>
              <a:buSzTx/>
              <a:buFontTx/>
              <a:buNone/>
              <a:tabLst>
                <a:tab pos="0" algn="l"/>
              </a:tabLst>
              <a:defRPr/>
            </a:pPr>
            <a:endParaRPr kumimoji="0" lang="en-GB" sz="2200" b="0" i="0" u="none" strike="noStrike" kern="1200" cap="none" spc="-1" normalizeH="0" baseline="0" noProof="0">
              <a:ln>
                <a:noFill/>
              </a:ln>
              <a:solidFill>
                <a:prstClr val="black"/>
              </a:solidFill>
              <a:effectLst/>
              <a:uLnTx/>
              <a:uFillTx/>
              <a:latin typeface="Arial"/>
            </a:endParaRPr>
          </a:p>
        </p:txBody>
      </p:sp>
      <p:pic>
        <p:nvPicPr>
          <p:cNvPr id="202" name="Picture 201"/>
          <p:cNvPicPr/>
          <p:nvPr/>
        </p:nvPicPr>
        <p:blipFill>
          <a:blip r:embed="rId4" cstate="screen">
            <a:extLst>
              <a:ext uri="{28A0092B-C50C-407E-A947-70E740481C1C}">
                <a14:useLocalDpi xmlns:a14="http://schemas.microsoft.com/office/drawing/2010/main"/>
              </a:ext>
            </a:extLst>
          </a:blip>
          <a:stretch/>
        </p:blipFill>
        <p:spPr>
          <a:xfrm>
            <a:off x="144000" y="2177640"/>
            <a:ext cx="5506920" cy="4349520"/>
          </a:xfrm>
          <a:prstGeom prst="rect">
            <a:avLst/>
          </a:prstGeom>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CustomShape 1"/>
          <p:cNvSpPr/>
          <p:nvPr/>
        </p:nvSpPr>
        <p:spPr>
          <a:xfrm>
            <a:off x="258120" y="411480"/>
            <a:ext cx="11736000" cy="44172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200" b="1" i="0" u="none" strike="noStrike" kern="1200" cap="none" spc="-1" normalizeH="0" baseline="0" noProof="0">
                <a:ln>
                  <a:noFill/>
                </a:ln>
                <a:solidFill>
                  <a:srgbClr val="000000"/>
                </a:solidFill>
                <a:effectLst/>
                <a:uLnTx/>
                <a:uFillTx/>
                <a:latin typeface="Arial"/>
                <a:ea typeface="DejaVu Sans"/>
              </a:rPr>
              <a:t>Future Plans</a:t>
            </a:r>
            <a:endParaRPr kumimoji="0" lang="en-GB" sz="3200" b="0" i="0" u="none" strike="noStrike" kern="1200" cap="none" spc="-1" normalizeH="0" baseline="0" noProof="0">
              <a:ln>
                <a:noFill/>
              </a:ln>
              <a:solidFill>
                <a:prstClr val="black"/>
              </a:solidFill>
              <a:effectLst/>
              <a:uLnTx/>
              <a:uFillTx/>
              <a:latin typeface="Arial"/>
            </a:endParaRPr>
          </a:p>
        </p:txBody>
      </p:sp>
      <p:sp>
        <p:nvSpPr>
          <p:cNvPr id="204" name="CustomShape 2"/>
          <p:cNvSpPr/>
          <p:nvPr/>
        </p:nvSpPr>
        <p:spPr>
          <a:xfrm>
            <a:off x="11392560" y="6328800"/>
            <a:ext cx="781920" cy="41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68F7276-305E-46A2-A307-23A550167C16}" type="slidenum">
              <a:rPr kumimoji="0" lang="en-US" sz="2000" b="1" i="0" u="none" strike="noStrike" kern="1200" cap="none" spc="-1" normalizeH="0" baseline="0" noProof="0">
                <a:ln>
                  <a:noFill/>
                </a:ln>
                <a:solidFill>
                  <a:srgbClr val="000000"/>
                </a:solidFill>
                <a:effectLst/>
                <a:uLnTx/>
                <a:uFillTx/>
                <a:latin typeface="Arial"/>
                <a:ea typeface="DejaVu San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2000" b="0" i="0" u="none" strike="noStrike" kern="1200" cap="none" spc="-1" normalizeH="0" baseline="0" noProof="0">
              <a:ln>
                <a:noFill/>
              </a:ln>
              <a:solidFill>
                <a:prstClr val="black"/>
              </a:solidFill>
              <a:effectLst/>
              <a:uLnTx/>
              <a:uFillTx/>
              <a:latin typeface="Arial"/>
            </a:endParaRPr>
          </a:p>
        </p:txBody>
      </p:sp>
      <p:sp>
        <p:nvSpPr>
          <p:cNvPr id="206" name="CustomShape 4"/>
          <p:cNvSpPr/>
          <p:nvPr/>
        </p:nvSpPr>
        <p:spPr>
          <a:xfrm>
            <a:off x="360000" y="1224360"/>
            <a:ext cx="10437480" cy="359856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1001"/>
              </a:spcBef>
              <a:spcAft>
                <a:spcPts val="0"/>
              </a:spcAft>
              <a:buClrTx/>
              <a:buSzTx/>
              <a:buFontTx/>
              <a:buNone/>
              <a:tabLst/>
              <a:defRPr/>
            </a:pPr>
            <a:r>
              <a:rPr kumimoji="0" lang="en-US" sz="2400" b="0" i="0" u="none" strike="noStrike" kern="1200" cap="none" spc="-1" normalizeH="0" baseline="0" noProof="0">
                <a:ln>
                  <a:noFill/>
                </a:ln>
                <a:solidFill>
                  <a:srgbClr val="000000"/>
                </a:solidFill>
                <a:effectLst/>
                <a:uLnTx/>
                <a:uFillTx/>
                <a:latin typeface="Arial"/>
                <a:ea typeface="DejaVu Sans"/>
              </a:rPr>
              <a:t>Short-term</a:t>
            </a:r>
            <a:endParaRPr kumimoji="0" lang="en-GB" sz="2400" b="0" i="0" u="none" strike="noStrike" kern="1200" cap="none" spc="-1" normalizeH="0" baseline="0" noProof="0">
              <a:ln>
                <a:noFill/>
              </a:ln>
              <a:solidFill>
                <a:prstClr val="black"/>
              </a:solidFill>
              <a:effectLst/>
              <a:uLnTx/>
              <a:uFillTx/>
              <a:latin typeface="Arial"/>
            </a:endParaRPr>
          </a:p>
          <a:p>
            <a:pPr marL="225360" marR="0" lvl="0" indent="-22392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Arial"/>
                <a:ea typeface="DejaVu Sans"/>
              </a:rPr>
              <a:t>Add more benchmarks and systems – contributions welcome!</a:t>
            </a:r>
            <a:endParaRPr kumimoji="0" lang="en-GB" sz="2400" b="0" i="0" u="none" strike="noStrike" kern="1200" cap="none" spc="-1" normalizeH="0" baseline="0" noProof="0">
              <a:ln>
                <a:noFill/>
              </a:ln>
              <a:solidFill>
                <a:prstClr val="black"/>
              </a:solidFill>
              <a:effectLst/>
              <a:uLnTx/>
              <a:uFillTx/>
              <a:latin typeface="Arial"/>
            </a:endParaRPr>
          </a:p>
          <a:p>
            <a:pPr marL="225360" marR="0" lvl="0" indent="-22392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Arial"/>
                <a:ea typeface="DejaVu Sans"/>
              </a:rPr>
              <a:t>Capture more of the environment/spack spec/system info in the output</a:t>
            </a:r>
            <a:endParaRPr kumimoji="0" lang="en-GB" sz="2400" b="0" i="0" u="none" strike="noStrike" kern="1200" cap="none" spc="-1" normalizeH="0" baseline="0" noProof="0">
              <a:ln>
                <a:noFill/>
              </a:ln>
              <a:solidFill>
                <a:prstClr val="black"/>
              </a:solidFill>
              <a:effectLst/>
              <a:uLnTx/>
              <a:uFillTx/>
              <a:latin typeface="Arial"/>
            </a:endParaRPr>
          </a:p>
          <a:p>
            <a:pPr marL="225360" marR="0" lvl="0" indent="-22392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Arial"/>
                <a:ea typeface="DejaVu Sans"/>
              </a:rPr>
              <a:t>Post-processing is a WIP</a:t>
            </a:r>
            <a:endParaRPr kumimoji="0" lang="en-GB"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GB"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90000"/>
              </a:lnSpc>
              <a:spcBef>
                <a:spcPts val="1001"/>
              </a:spcBef>
              <a:spcAft>
                <a:spcPts val="0"/>
              </a:spcAft>
              <a:buClrTx/>
              <a:buSzTx/>
              <a:buFontTx/>
              <a:buNone/>
              <a:tabLst/>
              <a:defRPr/>
            </a:pPr>
            <a:r>
              <a:rPr kumimoji="0" lang="en-US" sz="2400" b="0" i="0" u="none" strike="noStrike" kern="1200" cap="none" spc="-1" normalizeH="0" baseline="0" noProof="0">
                <a:ln>
                  <a:noFill/>
                </a:ln>
                <a:solidFill>
                  <a:srgbClr val="000000"/>
                </a:solidFill>
                <a:effectLst/>
                <a:uLnTx/>
                <a:uFillTx/>
                <a:latin typeface="Arial"/>
                <a:ea typeface="DejaVu Sans"/>
              </a:rPr>
              <a:t>Longer-term</a:t>
            </a:r>
            <a:endParaRPr kumimoji="0" lang="en-GB" sz="2400" b="0" i="0" u="none" strike="noStrike" kern="1200" cap="none" spc="-1" normalizeH="0" baseline="0" noProof="0">
              <a:ln>
                <a:noFill/>
              </a:ln>
              <a:solidFill>
                <a:prstClr val="black"/>
              </a:solidFill>
              <a:effectLst/>
              <a:uLnTx/>
              <a:uFillTx/>
              <a:latin typeface="Arial"/>
            </a:endParaRPr>
          </a:p>
          <a:p>
            <a:pPr marL="225360" marR="0" lvl="0" indent="-22392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Arial"/>
                <a:ea typeface="DejaVu Sans"/>
              </a:rPr>
              <a:t>Continue providing support for adding benchmarks to the suite &amp; making sure they still run on all systems</a:t>
            </a:r>
            <a:endParaRPr kumimoji="0" lang="en-GB" sz="2400" b="0" i="0" u="none" strike="noStrike" kern="1200" cap="none" spc="-1" normalizeH="0" baseline="0" noProof="0">
              <a:ln>
                <a:noFill/>
              </a:ln>
              <a:solidFill>
                <a:prstClr val="black"/>
              </a:solidFill>
              <a:effectLst/>
              <a:uLnTx/>
              <a:uFillTx/>
              <a:latin typeface="Arial"/>
            </a:endParaRPr>
          </a:p>
          <a:p>
            <a:pPr marL="225360" marR="0" lvl="0" indent="-223920" algn="l" defTabSz="914400" rtl="0" eaLnBrk="1" fontAlgn="auto" latinLnBrk="0" hangingPunct="1">
              <a:lnSpc>
                <a:spcPct val="100000"/>
              </a:lnSpc>
              <a:spcBef>
                <a:spcPts val="1417"/>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Arial"/>
                <a:ea typeface="DejaVu Sans"/>
              </a:rPr>
              <a:t>Deploy as a CI on select systems</a:t>
            </a:r>
            <a:endParaRPr kumimoji="0" lang="en-GB" sz="2400" b="0" i="0" u="none" strike="noStrike" kern="1200" cap="none" spc="-1" normalizeH="0" baseline="0" noProof="0">
              <a:ln>
                <a:noFill/>
              </a:ln>
              <a:solidFill>
                <a:prstClr val="black"/>
              </a:solidFill>
              <a:effectLst/>
              <a:uLnTx/>
              <a:uFillTx/>
              <a:latin typeface="Arial"/>
            </a:endParaRPr>
          </a:p>
          <a:p>
            <a:pPr marL="225360" marR="0" lvl="0" indent="-223920" algn="l" defTabSz="914400" rtl="0" eaLnBrk="1" fontAlgn="auto" latinLnBrk="0" hangingPunct="1">
              <a:lnSpc>
                <a:spcPct val="100000"/>
              </a:lnSpc>
              <a:spcBef>
                <a:spcPts val="1417"/>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Arial"/>
                <a:ea typeface="DejaVu Sans"/>
              </a:rPr>
              <a:t>Curate &amp; store benchmarking results </a:t>
            </a:r>
            <a:endParaRPr kumimoji="0" lang="en-GB" sz="2400" b="0" i="0" u="none" strike="noStrike" kern="1200" cap="none" spc="-1" normalizeH="0" baseline="0" noProof="0">
              <a:ln>
                <a:noFill/>
              </a:ln>
              <a:solidFill>
                <a:prstClr val="black"/>
              </a:solidFill>
              <a:effectLst/>
              <a:uLnTx/>
              <a:uFillTx/>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a:off x="283680" y="4357440"/>
            <a:ext cx="6771240" cy="912960"/>
          </a:xfrm>
          <a:prstGeom prst="rect">
            <a:avLst/>
          </a:prstGeom>
          <a:noFill/>
          <a:ln>
            <a:noFill/>
          </a:ln>
          <a:effectLst>
            <a:outerShdw dist="50610" dir="3011665">
              <a:srgbClr val="000000"/>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1800" b="1" i="0" u="none" strike="noStrike" kern="1200" cap="none" spc="-1" normalizeH="0" baseline="0" noProof="0" dirty="0">
                <a:ln>
                  <a:noFill/>
                </a:ln>
                <a:solidFill>
                  <a:srgbClr val="FFFFFF"/>
                </a:solidFill>
                <a:effectLst/>
                <a:uLnTx/>
                <a:uFillTx/>
                <a:latin typeface="Montserrat"/>
                <a:ea typeface="Arial"/>
              </a:rPr>
              <a:t>Alastair Basden</a:t>
            </a:r>
            <a:endParaRPr kumimoji="0" lang="en-GB" sz="1800" b="0" i="0" u="none" strike="noStrike" kern="1200" cap="none" spc="-1" normalizeH="0" baseline="0" noProof="0" dirty="0">
              <a:ln>
                <a:noFill/>
              </a:ln>
              <a:solidFill>
                <a:prstClr val="black"/>
              </a:solidFill>
              <a:effectLst/>
              <a:uLnTx/>
              <a:uFillTx/>
              <a:latin typeface="Arial"/>
            </a:endParaRPr>
          </a:p>
        </p:txBody>
      </p:sp>
      <p:sp>
        <p:nvSpPr>
          <p:cNvPr id="174" name="CustomShape 2"/>
          <p:cNvSpPr/>
          <p:nvPr/>
        </p:nvSpPr>
        <p:spPr>
          <a:xfrm>
            <a:off x="285480" y="2277000"/>
            <a:ext cx="7562520" cy="907920"/>
          </a:xfrm>
          <a:prstGeom prst="rect">
            <a:avLst/>
          </a:prstGeom>
          <a:noFill/>
          <a:ln>
            <a:noFill/>
          </a:ln>
          <a:effectLst>
            <a:outerShdw dist="50610" dir="3011665">
              <a:srgbClr val="000000"/>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all" spc="-1" normalizeH="0" baseline="0" noProof="0" dirty="0" err="1">
                <a:ln>
                  <a:noFill/>
                </a:ln>
                <a:solidFill>
                  <a:srgbClr val="FFFFFF"/>
                </a:solidFill>
                <a:effectLst/>
                <a:uLnTx/>
                <a:uFillTx/>
                <a:latin typeface="Montserrat ExtraBold"/>
                <a:ea typeface="DejaVu Sans"/>
              </a:rPr>
              <a:t>DurhaM</a:t>
            </a:r>
            <a:r>
              <a:rPr kumimoji="0" lang="en-US" sz="3600" b="1" i="0" u="none" strike="noStrike" kern="1200" cap="all" spc="-1" normalizeH="0" baseline="0" noProof="0" dirty="0">
                <a:ln>
                  <a:noFill/>
                </a:ln>
                <a:solidFill>
                  <a:srgbClr val="FFFFFF"/>
                </a:solidFill>
                <a:effectLst/>
                <a:uLnTx/>
                <a:uFillTx/>
                <a:latin typeface="Montserrat ExtraBold"/>
                <a:ea typeface="DejaVu Sans"/>
              </a:rPr>
              <a:t> University H&amp;ES testbeds</a:t>
            </a:r>
            <a:endParaRPr kumimoji="0" lang="en-GB" sz="3600" b="0" i="0" u="none" strike="noStrike" kern="1200" cap="none" spc="-1" normalizeH="0" baseline="0" noProof="0" dirty="0">
              <a:ln>
                <a:noFill/>
              </a:ln>
              <a:solidFill>
                <a:prstClr val="black"/>
              </a:solidFill>
              <a:effectLst/>
              <a:uLnTx/>
              <a:uFillTx/>
              <a:latin typeface="Arial"/>
            </a:endParaRPr>
          </a:p>
        </p:txBody>
      </p:sp>
      <p:sp>
        <p:nvSpPr>
          <p:cNvPr id="175" name="CustomShape 3"/>
          <p:cNvSpPr/>
          <p:nvPr/>
        </p:nvSpPr>
        <p:spPr>
          <a:xfrm>
            <a:off x="283680" y="5612400"/>
            <a:ext cx="5687280" cy="695160"/>
          </a:xfrm>
          <a:prstGeom prst="rect">
            <a:avLst/>
          </a:prstGeom>
          <a:noFill/>
          <a:ln>
            <a:noFill/>
          </a:ln>
          <a:effectLst>
            <a:outerShdw dist="50610" dir="3011665">
              <a:srgbClr val="000000"/>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GB" sz="1800" b="1" i="0" u="none" strike="noStrike" kern="1200" cap="none" spc="-1" normalizeH="0" baseline="0" noProof="0">
                <a:ln>
                  <a:noFill/>
                </a:ln>
                <a:solidFill>
                  <a:srgbClr val="FFFFFF"/>
                </a:solidFill>
                <a:effectLst/>
                <a:uLnTx/>
                <a:uFillTx/>
                <a:latin typeface="Montserrat"/>
                <a:ea typeface="DejaVu Sans"/>
              </a:rPr>
              <a:t>Engineer’s House, 11-12 October 2023</a:t>
            </a:r>
            <a:endParaRPr kumimoji="0" lang="en-GB" sz="18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29484003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D2246E0E4CC458759C5C503A34BC3" ma:contentTypeVersion="29" ma:contentTypeDescription="Create a new document." ma:contentTypeScope="" ma:versionID="bff0b07b98890cd90ec85d2863703e62">
  <xsd:schema xmlns:xsd="http://www.w3.org/2001/XMLSchema" xmlns:xs="http://www.w3.org/2001/XMLSchema" xmlns:p="http://schemas.microsoft.com/office/2006/metadata/properties" xmlns:ns2="d0f29d99-80ef-4c01-b00e-b100ef06102b" xmlns:ns3="c446f964-b2b3-4762-9127-f7450d2fd7fa" xmlns:ns4="6c5d3e1d-9c64-48d7-8976-8d77234e5bfb" targetNamespace="http://schemas.microsoft.com/office/2006/metadata/properties" ma:root="true" ma:fieldsID="e8776afb08fd523424a311141c933359" ns2:_="" ns3:_="" ns4:_="">
    <xsd:import namespace="d0f29d99-80ef-4c01-b00e-b100ef06102b"/>
    <xsd:import namespace="c446f964-b2b3-4762-9127-f7450d2fd7fa"/>
    <xsd:import namespace="6c5d3e1d-9c64-48d7-8976-8d77234e5bfb"/>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f29d99-80ef-4c01-b00e-b100ef06102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446f964-b2b3-4762-9127-f7450d2fd7f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c5d3e1d-9c64-48d7-8976-8d77234e5bfb" elementFormDefault="qualified">
    <xsd:import namespace="http://schemas.microsoft.com/office/2006/documentManagement/types"/>
    <xsd:import namespace="http://schemas.microsoft.com/office/infopath/2007/PartnerControls"/>
    <xsd:element name="MediaServiceObjectDetectorVersions" ma:index="1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xmlns="">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d0f29d99-80ef-4c01-b00e-b100ef06102b">ESPACEWZONES-366690237-52773</_dlc_DocId>
    <_dlc_DocIdUrl xmlns="d0f29d99-80ef-4c01-b00e-b100ef06102b">
      <Url>https://ukri.sharepoint.com/sites/ep-espace-wzones/capt/ri/_layouts/15/DocIdRedir.aspx?ID=ESPACEWZONES-366690237-52773</Url>
      <Description>ESPACEWZONES-366690237-52773</Description>
    </_dlc_DocIdUrl>
  </documentManagement>
</p:properties>
</file>

<file path=customXml/itemProps1.xml><?xml version="1.0" encoding="utf-8"?>
<ds:datastoreItem xmlns:ds="http://schemas.openxmlformats.org/officeDocument/2006/customXml" ds:itemID="{D9BDDAA8-BDF3-4E51-B37C-F77E38A7157A}"/>
</file>

<file path=customXml/itemProps2.xml><?xml version="1.0" encoding="utf-8"?>
<ds:datastoreItem xmlns:ds="http://schemas.openxmlformats.org/officeDocument/2006/customXml" ds:itemID="{F553C9A0-807D-4BA3-AB03-ADB97CC7FDB7}"/>
</file>

<file path=customXml/itemProps3.xml><?xml version="1.0" encoding="utf-8"?>
<ds:datastoreItem xmlns:ds="http://schemas.openxmlformats.org/officeDocument/2006/customXml" ds:itemID="{5235C615-5558-46EA-92DC-F27F08B5157E}"/>
</file>

<file path=customXml/itemProps4.xml><?xml version="1.0" encoding="utf-8"?>
<ds:datastoreItem xmlns:ds="http://schemas.openxmlformats.org/officeDocument/2006/customXml" ds:itemID="{B3956777-4F7B-492E-926C-CFC5290FAF66}"/>
</file>

<file path=docProps/app.xml><?xml version="1.0" encoding="utf-8"?>
<Properties xmlns="http://schemas.openxmlformats.org/officeDocument/2006/extended-properties" xmlns:vt="http://schemas.openxmlformats.org/officeDocument/2006/docPropsVTypes">
  <Template/>
  <TotalTime>401</TotalTime>
  <Words>2364</Words>
  <Application>Microsoft Office PowerPoint</Application>
  <PresentationFormat>Widescreen</PresentationFormat>
  <Paragraphs>278</Paragraphs>
  <Slides>29</Slides>
  <Notes>11</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29</vt:i4>
      </vt:variant>
    </vt:vector>
  </HeadingPairs>
  <TitlesOfParts>
    <vt:vector size="43" baseType="lpstr">
      <vt:lpstr>Arial</vt:lpstr>
      <vt:lpstr>Arial,Sans-Serif</vt:lpstr>
      <vt:lpstr>Montserrat</vt:lpstr>
      <vt:lpstr>Montserrat ExtraBold</vt:lpstr>
      <vt:lpstr>Symbol</vt:lpstr>
      <vt:lpstr>Times New Roman</vt:lpstr>
      <vt:lpstr>Wingdings</vt:lpstr>
      <vt:lpstr>Office Theme</vt:lpstr>
      <vt:lpstr>Office Theme</vt:lpstr>
      <vt:lpstr>1_Office Theme</vt:lpstr>
      <vt:lpstr>2_Office Theme</vt:lpstr>
      <vt:lpstr>3_Office Theme</vt:lpstr>
      <vt:lpstr>4_Office Theme</vt:lpstr>
      <vt:lpstr>Office Theme</vt:lpstr>
      <vt:lpstr>Hardware &amp; Enabling Software</vt:lpstr>
      <vt:lpstr>Hardware &amp; Enabling Software – Overview</vt:lpstr>
      <vt:lpstr>Hardware &amp; Enabling Software – Lightning Talks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H&amp;ES RISC-V testbed</vt:lpstr>
      <vt:lpstr>What is RISC-V?</vt:lpstr>
      <vt:lpstr>Why for HPC?</vt:lpstr>
      <vt:lpstr>H&amp;ES RISC-V testbed</vt:lpstr>
      <vt:lpstr>Soft-cores</vt:lpstr>
      <vt:lpstr>SG2042</vt:lpstr>
      <vt:lpstr>Driving forward the RISC-V HPC community</vt:lpstr>
      <vt:lpstr>Current Challenges / Activities </vt:lpstr>
      <vt:lpstr>PowerPoint Presentation</vt:lpstr>
      <vt:lpstr>Project objectives</vt:lpstr>
      <vt:lpstr>Our existing AMR code: GRChombo</vt:lpstr>
      <vt:lpstr>Our next-generation code: GRTeclyn</vt:lpstr>
      <vt:lpstr>In-situ visualization</vt:lpstr>
      <vt:lpstr>Intel CPU &amp; GPU Testbed</vt:lpstr>
      <vt:lpstr>PowerPoint Presentation</vt:lpstr>
      <vt:lpstr>ARM DevKit testbed</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Akers, Rob</dc:creator>
  <dc:description/>
  <cp:lastModifiedBy>Luke Davis - EPSRC UKRI</cp:lastModifiedBy>
  <cp:revision>157</cp:revision>
  <dcterms:created xsi:type="dcterms:W3CDTF">2020-06-17T13:55:01Z</dcterms:created>
  <dcterms:modified xsi:type="dcterms:W3CDTF">2023-10-16T12:18:43Z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0x010100AA3D2246E0E4CC458759C5C503A34BC3</vt:lpwstr>
  </property>
  <property fmtid="{D5CDD505-2E9C-101B-9397-08002B2CF9AE}" pid="4" name="MediaServiceImageTags">
    <vt:lpwstr/>
  </property>
  <property fmtid="{D5CDD505-2E9C-101B-9397-08002B2CF9AE}" pid="5" name="Notes">
    <vt:i4>2</vt:i4>
  </property>
  <property fmtid="{D5CDD505-2E9C-101B-9397-08002B2CF9AE}" pid="6" name="Order">
    <vt:r8>9600</vt:r8>
  </property>
  <property fmtid="{D5CDD505-2E9C-101B-9397-08002B2CF9AE}" pid="7" name="PresentationFormat">
    <vt:lpwstr>Widescreen</vt:lpwstr>
  </property>
  <property fmtid="{D5CDD505-2E9C-101B-9397-08002B2CF9AE}" pid="8" name="Slides">
    <vt:i4>4</vt:i4>
  </property>
  <property fmtid="{D5CDD505-2E9C-101B-9397-08002B2CF9AE}" pid="9" name="TriggerFlowInfo">
    <vt:lpwstr/>
  </property>
  <property fmtid="{D5CDD505-2E9C-101B-9397-08002B2CF9AE}" pid="10" name="_ExtendedDescription">
    <vt:lpwstr/>
  </property>
  <property fmtid="{D5CDD505-2E9C-101B-9397-08002B2CF9AE}" pid="11" name="_dlc_policyId">
    <vt:lpwstr/>
  </property>
  <property fmtid="{D5CDD505-2E9C-101B-9397-08002B2CF9AE}" pid="12" name="ItemRetentionFormula">
    <vt:lpwstr/>
  </property>
  <property fmtid="{D5CDD505-2E9C-101B-9397-08002B2CF9AE}" pid="13" name="_dlc_DocIdItemGuid">
    <vt:lpwstr>0011aa39-0faa-4430-a2fb-dc6fdb1faf38</vt:lpwstr>
  </property>
</Properties>
</file>